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 id="2147483737" r:id="rId2"/>
    <p:sldMasterId id="2147483719" r:id="rId3"/>
    <p:sldMasterId id="2147483754" r:id="rId4"/>
    <p:sldMasterId id="2147483728" r:id="rId5"/>
    <p:sldMasterId id="2147483763" r:id="rId6"/>
  </p:sldMasterIdLst>
  <p:notesMasterIdLst>
    <p:notesMasterId r:id="rId60"/>
  </p:notesMasterIdLst>
  <p:sldIdLst>
    <p:sldId id="411" r:id="rId7"/>
    <p:sldId id="450" r:id="rId8"/>
    <p:sldId id="412" r:id="rId9"/>
    <p:sldId id="308" r:id="rId10"/>
    <p:sldId id="419" r:id="rId11"/>
    <p:sldId id="425" r:id="rId12"/>
    <p:sldId id="318" r:id="rId13"/>
    <p:sldId id="319" r:id="rId14"/>
    <p:sldId id="326" r:id="rId15"/>
    <p:sldId id="426" r:id="rId16"/>
    <p:sldId id="427" r:id="rId17"/>
    <p:sldId id="478" r:id="rId18"/>
    <p:sldId id="460" r:id="rId19"/>
    <p:sldId id="461" r:id="rId20"/>
    <p:sldId id="462" r:id="rId21"/>
    <p:sldId id="423" r:id="rId22"/>
    <p:sldId id="434" r:id="rId23"/>
    <p:sldId id="366" r:id="rId24"/>
    <p:sldId id="367" r:id="rId25"/>
    <p:sldId id="368" r:id="rId26"/>
    <p:sldId id="436" r:id="rId27"/>
    <p:sldId id="435" r:id="rId28"/>
    <p:sldId id="464" r:id="rId29"/>
    <p:sldId id="437" r:id="rId30"/>
    <p:sldId id="463" r:id="rId31"/>
    <p:sldId id="476" r:id="rId32"/>
    <p:sldId id="466" r:id="rId33"/>
    <p:sldId id="445" r:id="rId34"/>
    <p:sldId id="470" r:id="rId35"/>
    <p:sldId id="469" r:id="rId36"/>
    <p:sldId id="472" r:id="rId37"/>
    <p:sldId id="467" r:id="rId38"/>
    <p:sldId id="444" r:id="rId39"/>
    <p:sldId id="447" r:id="rId40"/>
    <p:sldId id="468" r:id="rId41"/>
    <p:sldId id="486" r:id="rId42"/>
    <p:sldId id="473" r:id="rId43"/>
    <p:sldId id="484" r:id="rId44"/>
    <p:sldId id="448" r:id="rId45"/>
    <p:sldId id="449" r:id="rId46"/>
    <p:sldId id="485" r:id="rId47"/>
    <p:sldId id="487" r:id="rId48"/>
    <p:sldId id="257" r:id="rId49"/>
    <p:sldId id="258" r:id="rId50"/>
    <p:sldId id="259" r:id="rId51"/>
    <p:sldId id="260" r:id="rId52"/>
    <p:sldId id="267" r:id="rId53"/>
    <p:sldId id="262" r:id="rId54"/>
    <p:sldId id="263" r:id="rId55"/>
    <p:sldId id="264" r:id="rId56"/>
    <p:sldId id="265" r:id="rId57"/>
    <p:sldId id="488" r:id="rId58"/>
    <p:sldId id="27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71D49"/>
    <a:srgbClr val="FFD100"/>
    <a:srgbClr val="008578"/>
    <a:srgbClr val="0077C8"/>
    <a:srgbClr val="5C068C"/>
    <a:srgbClr val="A6093D"/>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23BDD-F7E1-6F44-AD30-54FF4FD95898}" v="4" dt="2021-02-08T14:16:30.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77244" autoAdjust="0"/>
  </p:normalViewPr>
  <p:slideViewPr>
    <p:cSldViewPr snapToGrid="0" snapToObjects="1" showGuides="1">
      <p:cViewPr varScale="1">
        <p:scale>
          <a:sx n="66" d="100"/>
          <a:sy n="66" d="100"/>
        </p:scale>
        <p:origin x="1046" y="43"/>
      </p:cViewPr>
      <p:guideLst>
        <p:guide orient="horz" pos="2160"/>
        <p:guide pos="3840"/>
        <p:guide orient="horz" pos="48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g, Wei" userId="906642c1-ed76-4548-970c-c6c9ab9c3c84" providerId="ADAL" clId="{48D23BDD-F7E1-6F44-AD30-54FF4FD95898}"/>
    <pc:docChg chg="addSld delSld modSld sldOrd">
      <pc:chgData name="Kang, Wei" userId="906642c1-ed76-4548-970c-c6c9ab9c3c84" providerId="ADAL" clId="{48D23BDD-F7E1-6F44-AD30-54FF4FD95898}" dt="2021-02-08T14:16:30.672" v="30"/>
      <pc:docMkLst>
        <pc:docMk/>
      </pc:docMkLst>
      <pc:sldChg chg="modNotesTx">
        <pc:chgData name="Kang, Wei" userId="906642c1-ed76-4548-970c-c6c9ab9c3c84" providerId="ADAL" clId="{48D23BDD-F7E1-6F44-AD30-54FF4FD95898}" dt="2021-01-27T15:46:28.696" v="5" actId="20577"/>
        <pc:sldMkLst>
          <pc:docMk/>
          <pc:sldMk cId="1571423845" sldId="308"/>
        </pc:sldMkLst>
      </pc:sldChg>
      <pc:sldChg chg="modNotesTx">
        <pc:chgData name="Kang, Wei" userId="906642c1-ed76-4548-970c-c6c9ab9c3c84" providerId="ADAL" clId="{48D23BDD-F7E1-6F44-AD30-54FF4FD95898}" dt="2021-01-27T15:46:35.108" v="8" actId="20577"/>
        <pc:sldMkLst>
          <pc:docMk/>
          <pc:sldMk cId="2573427385" sldId="318"/>
        </pc:sldMkLst>
      </pc:sldChg>
      <pc:sldChg chg="modNotesTx">
        <pc:chgData name="Kang, Wei" userId="906642c1-ed76-4548-970c-c6c9ab9c3c84" providerId="ADAL" clId="{48D23BDD-F7E1-6F44-AD30-54FF4FD95898}" dt="2021-01-27T15:46:45.347" v="10" actId="20577"/>
        <pc:sldMkLst>
          <pc:docMk/>
          <pc:sldMk cId="3975699094" sldId="320"/>
        </pc:sldMkLst>
      </pc:sldChg>
      <pc:sldChg chg="modNotesTx">
        <pc:chgData name="Kang, Wei" userId="906642c1-ed76-4548-970c-c6c9ab9c3c84" providerId="ADAL" clId="{48D23BDD-F7E1-6F44-AD30-54FF4FD95898}" dt="2021-01-27T15:46:26.535" v="4" actId="20577"/>
        <pc:sldMkLst>
          <pc:docMk/>
          <pc:sldMk cId="2197751528" sldId="412"/>
        </pc:sldMkLst>
      </pc:sldChg>
      <pc:sldChg chg="modNotesTx">
        <pc:chgData name="Kang, Wei" userId="906642c1-ed76-4548-970c-c6c9ab9c3c84" providerId="ADAL" clId="{48D23BDD-F7E1-6F44-AD30-54FF4FD95898}" dt="2021-01-27T15:46:30.593" v="6" actId="20577"/>
        <pc:sldMkLst>
          <pc:docMk/>
          <pc:sldMk cId="2185299408" sldId="419"/>
        </pc:sldMkLst>
      </pc:sldChg>
      <pc:sldChg chg="modNotesTx">
        <pc:chgData name="Kang, Wei" userId="906642c1-ed76-4548-970c-c6c9ab9c3c84" providerId="ADAL" clId="{48D23BDD-F7E1-6F44-AD30-54FF4FD95898}" dt="2021-01-27T15:47:07.836" v="17" actId="20577"/>
        <pc:sldMkLst>
          <pc:docMk/>
          <pc:sldMk cId="1994062643" sldId="423"/>
        </pc:sldMkLst>
      </pc:sldChg>
      <pc:sldChg chg="modNotesTx">
        <pc:chgData name="Kang, Wei" userId="906642c1-ed76-4548-970c-c6c9ab9c3c84" providerId="ADAL" clId="{48D23BDD-F7E1-6F44-AD30-54FF4FD95898}" dt="2021-01-27T15:46:32.946" v="7" actId="20577"/>
        <pc:sldMkLst>
          <pc:docMk/>
          <pc:sldMk cId="569696142" sldId="425"/>
        </pc:sldMkLst>
      </pc:sldChg>
      <pc:sldChg chg="ord">
        <pc:chgData name="Kang, Wei" userId="906642c1-ed76-4548-970c-c6c9ab9c3c84" providerId="ADAL" clId="{48D23BDD-F7E1-6F44-AD30-54FF4FD95898}" dt="2021-02-08T14:15:06.455" v="26" actId="20578"/>
        <pc:sldMkLst>
          <pc:docMk/>
          <pc:sldMk cId="2089790093" sldId="427"/>
        </pc:sldMkLst>
      </pc:sldChg>
      <pc:sldChg chg="modNotesTx">
        <pc:chgData name="Kang, Wei" userId="906642c1-ed76-4548-970c-c6c9ab9c3c84" providerId="ADAL" clId="{48D23BDD-F7E1-6F44-AD30-54FF4FD95898}" dt="2021-01-27T15:46:53.488" v="12" actId="20577"/>
        <pc:sldMkLst>
          <pc:docMk/>
          <pc:sldMk cId="3654943345" sldId="428"/>
        </pc:sldMkLst>
      </pc:sldChg>
      <pc:sldChg chg="modNotesTx">
        <pc:chgData name="Kang, Wei" userId="906642c1-ed76-4548-970c-c6c9ab9c3c84" providerId="ADAL" clId="{48D23BDD-F7E1-6F44-AD30-54FF4FD95898}" dt="2021-01-27T15:46:58.947" v="13" actId="20577"/>
        <pc:sldMkLst>
          <pc:docMk/>
          <pc:sldMk cId="2271986632" sldId="432"/>
        </pc:sldMkLst>
      </pc:sldChg>
      <pc:sldChg chg="modNotesTx">
        <pc:chgData name="Kang, Wei" userId="906642c1-ed76-4548-970c-c6c9ab9c3c84" providerId="ADAL" clId="{48D23BDD-F7E1-6F44-AD30-54FF4FD95898}" dt="2021-01-27T15:47:01.058" v="14" actId="20577"/>
        <pc:sldMkLst>
          <pc:docMk/>
          <pc:sldMk cId="783840451" sldId="433"/>
        </pc:sldMkLst>
      </pc:sldChg>
      <pc:sldChg chg="modNotesTx">
        <pc:chgData name="Kang, Wei" userId="906642c1-ed76-4548-970c-c6c9ab9c3c84" providerId="ADAL" clId="{48D23BDD-F7E1-6F44-AD30-54FF4FD95898}" dt="2021-01-27T15:47:03.086" v="15" actId="20577"/>
        <pc:sldMkLst>
          <pc:docMk/>
          <pc:sldMk cId="1633643534" sldId="434"/>
        </pc:sldMkLst>
      </pc:sldChg>
      <pc:sldChg chg="modNotesTx">
        <pc:chgData name="Kang, Wei" userId="906642c1-ed76-4548-970c-c6c9ab9c3c84" providerId="ADAL" clId="{48D23BDD-F7E1-6F44-AD30-54FF4FD95898}" dt="2021-01-27T15:47:18.274" v="20" actId="20577"/>
        <pc:sldMkLst>
          <pc:docMk/>
          <pc:sldMk cId="1989219524" sldId="435"/>
        </pc:sldMkLst>
      </pc:sldChg>
      <pc:sldChg chg="modNotesTx">
        <pc:chgData name="Kang, Wei" userId="906642c1-ed76-4548-970c-c6c9ab9c3c84" providerId="ADAL" clId="{48D23BDD-F7E1-6F44-AD30-54FF4FD95898}" dt="2021-01-27T15:47:10.961" v="19" actId="20577"/>
        <pc:sldMkLst>
          <pc:docMk/>
          <pc:sldMk cId="1502310208" sldId="436"/>
        </pc:sldMkLst>
      </pc:sldChg>
      <pc:sldChg chg="modNotesTx">
        <pc:chgData name="Kang, Wei" userId="906642c1-ed76-4548-970c-c6c9ab9c3c84" providerId="ADAL" clId="{48D23BDD-F7E1-6F44-AD30-54FF4FD95898}" dt="2021-01-27T15:47:21.149" v="21" actId="20577"/>
        <pc:sldMkLst>
          <pc:docMk/>
          <pc:sldMk cId="1774518515" sldId="437"/>
        </pc:sldMkLst>
      </pc:sldChg>
      <pc:sldChg chg="modNotesTx">
        <pc:chgData name="Kang, Wei" userId="906642c1-ed76-4548-970c-c6c9ab9c3c84" providerId="ADAL" clId="{48D23BDD-F7E1-6F44-AD30-54FF4FD95898}" dt="2021-01-27T15:47:25.287" v="22" actId="20577"/>
        <pc:sldMkLst>
          <pc:docMk/>
          <pc:sldMk cId="4221105672" sldId="438"/>
        </pc:sldMkLst>
      </pc:sldChg>
      <pc:sldChg chg="modNotesTx">
        <pc:chgData name="Kang, Wei" userId="906642c1-ed76-4548-970c-c6c9ab9c3c84" providerId="ADAL" clId="{48D23BDD-F7E1-6F44-AD30-54FF4FD95898}" dt="2021-01-27T15:47:33.135" v="23" actId="20577"/>
        <pc:sldMkLst>
          <pc:docMk/>
          <pc:sldMk cId="3546672472" sldId="442"/>
        </pc:sldMkLst>
      </pc:sldChg>
      <pc:sldChg chg="modNotesTx">
        <pc:chgData name="Kang, Wei" userId="906642c1-ed76-4548-970c-c6c9ab9c3c84" providerId="ADAL" clId="{48D23BDD-F7E1-6F44-AD30-54FF4FD95898}" dt="2021-01-27T15:47:37.288" v="24" actId="20577"/>
        <pc:sldMkLst>
          <pc:docMk/>
          <pc:sldMk cId="2866643192" sldId="444"/>
        </pc:sldMkLst>
      </pc:sldChg>
      <pc:sldChg chg="modNotesTx">
        <pc:chgData name="Kang, Wei" userId="906642c1-ed76-4548-970c-c6c9ab9c3c84" providerId="ADAL" clId="{48D23BDD-F7E1-6F44-AD30-54FF4FD95898}" dt="2021-01-27T15:47:39.336" v="25" actId="20577"/>
        <pc:sldMkLst>
          <pc:docMk/>
          <pc:sldMk cId="3377204768" sldId="445"/>
        </pc:sldMkLst>
      </pc:sldChg>
      <pc:sldChg chg="modSp mod">
        <pc:chgData name="Kang, Wei" userId="906642c1-ed76-4548-970c-c6c9ab9c3c84" providerId="ADAL" clId="{48D23BDD-F7E1-6F44-AD30-54FF4FD95898}" dt="2021-01-27T15:46:19.998" v="3" actId="20577"/>
        <pc:sldMkLst>
          <pc:docMk/>
          <pc:sldMk cId="1158372342" sldId="450"/>
        </pc:sldMkLst>
        <pc:spChg chg="mod">
          <ac:chgData name="Kang, Wei" userId="906642c1-ed76-4548-970c-c6c9ab9c3c84" providerId="ADAL" clId="{48D23BDD-F7E1-6F44-AD30-54FF4FD95898}" dt="2021-01-27T15:46:19.998" v="3" actId="20577"/>
          <ac:spMkLst>
            <pc:docMk/>
            <pc:sldMk cId="1158372342" sldId="450"/>
            <ac:spMk id="3" creationId="{504E0B5C-0AA8-8346-9318-6B736A568C17}"/>
          </ac:spMkLst>
        </pc:spChg>
      </pc:sldChg>
      <pc:sldChg chg="add">
        <pc:chgData name="Kang, Wei" userId="906642c1-ed76-4548-970c-c6c9ab9c3c84" providerId="ADAL" clId="{48D23BDD-F7E1-6F44-AD30-54FF4FD95898}" dt="2021-02-08T14:16:02.068" v="27"/>
        <pc:sldMkLst>
          <pc:docMk/>
          <pc:sldMk cId="3643985985" sldId="451"/>
        </pc:sldMkLst>
      </pc:sldChg>
      <pc:sldChg chg="add del">
        <pc:chgData name="Kang, Wei" userId="906642c1-ed76-4548-970c-c6c9ab9c3c84" providerId="ADAL" clId="{48D23BDD-F7E1-6F44-AD30-54FF4FD95898}" dt="2021-02-08T14:16:25.654" v="29"/>
        <pc:sldMkLst>
          <pc:docMk/>
          <pc:sldMk cId="267922791" sldId="452"/>
        </pc:sldMkLst>
      </pc:sldChg>
      <pc:sldChg chg="add">
        <pc:chgData name="Kang, Wei" userId="906642c1-ed76-4548-970c-c6c9ab9c3c84" providerId="ADAL" clId="{48D23BDD-F7E1-6F44-AD30-54FF4FD95898}" dt="2021-02-08T14:16:30.672" v="30"/>
        <pc:sldMkLst>
          <pc:docMk/>
          <pc:sldMk cId="3625906461" sldId="452"/>
        </pc:sldMkLst>
      </pc:sldChg>
      <pc:sldChg chg="add">
        <pc:chgData name="Kang, Wei" userId="906642c1-ed76-4548-970c-c6c9ab9c3c84" providerId="ADAL" clId="{48D23BDD-F7E1-6F44-AD30-54FF4FD95898}" dt="2021-02-08T14:16:30.672" v="30"/>
        <pc:sldMkLst>
          <pc:docMk/>
          <pc:sldMk cId="2257671204" sldId="45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17:22:20.156"/>
    </inkml:context>
    <inkml:brush xml:id="br0">
      <inkml:brushProperty name="width" value="0.025" units="cm"/>
      <inkml:brushProperty name="height" value="0.025" units="cm"/>
      <inkml:brushProperty name="color" value="#E71224"/>
    </inkml:brush>
  </inkml:definitions>
  <inkml:trace contextRef="#ctx0" brushRef="#br0">41 1 832,'0'0'2642,"-7"0"-2642,4 0 144,-7 0 16,3 3-96,-3 3-64,7-6-528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17:22:20.529"/>
    </inkml:context>
    <inkml:brush xml:id="br0">
      <inkml:brushProperty name="width" value="0.025" units="cm"/>
      <inkml:brushProperty name="height" value="0.025" units="cm"/>
      <inkml:brushProperty name="color" value="#E71224"/>
    </inkml:brush>
  </inkml:definitions>
  <inkml:trace contextRef="#ctx0" brushRef="#br0">1 1 7796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192709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17</a:t>
            </a:fld>
            <a:endParaRPr lang="en-US"/>
          </a:p>
        </p:txBody>
      </p:sp>
    </p:spTree>
    <p:extLst>
      <p:ext uri="{BB962C8B-B14F-4D97-AF65-F5344CB8AC3E}">
        <p14:creationId xmlns:p14="http://schemas.microsoft.com/office/powerpoint/2010/main" val="31634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21</a:t>
            </a:fld>
            <a:endParaRPr lang="en-US"/>
          </a:p>
        </p:txBody>
      </p:sp>
    </p:spTree>
    <p:extLst>
      <p:ext uri="{BB962C8B-B14F-4D97-AF65-F5344CB8AC3E}">
        <p14:creationId xmlns:p14="http://schemas.microsoft.com/office/powerpoint/2010/main" val="200268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22</a:t>
            </a:fld>
            <a:endParaRPr lang="en-US"/>
          </a:p>
        </p:txBody>
      </p:sp>
    </p:spTree>
    <p:extLst>
      <p:ext uri="{BB962C8B-B14F-4D97-AF65-F5344CB8AC3E}">
        <p14:creationId xmlns:p14="http://schemas.microsoft.com/office/powerpoint/2010/main" val="89088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24</a:t>
            </a:fld>
            <a:endParaRPr lang="en-US"/>
          </a:p>
        </p:txBody>
      </p:sp>
    </p:spTree>
    <p:extLst>
      <p:ext uri="{BB962C8B-B14F-4D97-AF65-F5344CB8AC3E}">
        <p14:creationId xmlns:p14="http://schemas.microsoft.com/office/powerpoint/2010/main" val="368127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28</a:t>
            </a:fld>
            <a:endParaRPr lang="en-US"/>
          </a:p>
        </p:txBody>
      </p:sp>
    </p:spTree>
    <p:extLst>
      <p:ext uri="{BB962C8B-B14F-4D97-AF65-F5344CB8AC3E}">
        <p14:creationId xmlns:p14="http://schemas.microsoft.com/office/powerpoint/2010/main" val="258802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BCF96A85-7B12-D143-8C60-4EC8075DB191}" type="slidenum">
              <a:rPr lang="en-US" smtClean="0"/>
              <a:t>32</a:t>
            </a:fld>
            <a:endParaRPr lang="en-US"/>
          </a:p>
        </p:txBody>
      </p:sp>
    </p:spTree>
    <p:extLst>
      <p:ext uri="{BB962C8B-B14F-4D97-AF65-F5344CB8AC3E}">
        <p14:creationId xmlns:p14="http://schemas.microsoft.com/office/powerpoint/2010/main" val="873143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33</a:t>
            </a:fld>
            <a:endParaRPr lang="en-US"/>
          </a:p>
        </p:txBody>
      </p:sp>
    </p:spTree>
    <p:extLst>
      <p:ext uri="{BB962C8B-B14F-4D97-AF65-F5344CB8AC3E}">
        <p14:creationId xmlns:p14="http://schemas.microsoft.com/office/powerpoint/2010/main" val="199683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of t lies well within the range which is consistent with the null hypothesis, so we cannot reject the null hypothesis. In terms of our original question, we do not have enough evidence to say that the average content differs from 40%.</a:t>
            </a:r>
          </a:p>
        </p:txBody>
      </p:sp>
      <p:sp>
        <p:nvSpPr>
          <p:cNvPr id="4" name="Slide Number Placeholder 3"/>
          <p:cNvSpPr>
            <a:spLocks noGrp="1"/>
          </p:cNvSpPr>
          <p:nvPr>
            <p:ph type="sldNum" sz="quarter" idx="5"/>
          </p:nvPr>
        </p:nvSpPr>
        <p:spPr/>
        <p:txBody>
          <a:bodyPr/>
          <a:lstStyle/>
          <a:p>
            <a:fld id="{BCF96A85-7B12-D143-8C60-4EC8075DB191}" type="slidenum">
              <a:rPr lang="en-US" smtClean="0"/>
              <a:t>34</a:t>
            </a:fld>
            <a:endParaRPr lang="en-US"/>
          </a:p>
        </p:txBody>
      </p:sp>
    </p:spTree>
    <p:extLst>
      <p:ext uri="{BB962C8B-B14F-4D97-AF65-F5344CB8AC3E}">
        <p14:creationId xmlns:p14="http://schemas.microsoft.com/office/powerpoint/2010/main" val="111275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53</a:t>
            </a:fld>
            <a:endParaRPr lang="en-US"/>
          </a:p>
        </p:txBody>
      </p:sp>
    </p:spTree>
    <p:extLst>
      <p:ext uri="{BB962C8B-B14F-4D97-AF65-F5344CB8AC3E}">
        <p14:creationId xmlns:p14="http://schemas.microsoft.com/office/powerpoint/2010/main" val="352768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3</a:t>
            </a:fld>
            <a:endParaRPr lang="en-US"/>
          </a:p>
        </p:txBody>
      </p:sp>
    </p:spTree>
    <p:extLst>
      <p:ext uri="{BB962C8B-B14F-4D97-AF65-F5344CB8AC3E}">
        <p14:creationId xmlns:p14="http://schemas.microsoft.com/office/powerpoint/2010/main" val="130325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29A941A-D8A6-9F4C-B266-3C33FF2601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F398F8F-7D85-6B44-9D38-B5632BAF9B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A7C525F2-CE4E-A842-97F8-2A72CD0A1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B232C20-DA99-1746-A47F-A9090A3B133E}" type="slidenum">
              <a:rPr lang="en-GB" altLang="en-US">
                <a:latin typeface="Times New Roman" panose="02020603050405020304" pitchFamily="18" charset="0"/>
              </a:rPr>
              <a:pPr/>
              <a:t>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24005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5</a:t>
            </a:fld>
            <a:endParaRPr lang="en-US"/>
          </a:p>
        </p:txBody>
      </p:sp>
    </p:spTree>
    <p:extLst>
      <p:ext uri="{BB962C8B-B14F-4D97-AF65-F5344CB8AC3E}">
        <p14:creationId xmlns:p14="http://schemas.microsoft.com/office/powerpoint/2010/main" val="120153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6</a:t>
            </a:fld>
            <a:endParaRPr lang="en-US"/>
          </a:p>
        </p:txBody>
      </p:sp>
    </p:spTree>
    <p:extLst>
      <p:ext uri="{BB962C8B-B14F-4D97-AF65-F5344CB8AC3E}">
        <p14:creationId xmlns:p14="http://schemas.microsoft.com/office/powerpoint/2010/main" val="247330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7</a:t>
            </a:fld>
            <a:endParaRPr lang="en-US"/>
          </a:p>
        </p:txBody>
      </p:sp>
    </p:spTree>
    <p:extLst>
      <p:ext uri="{BB962C8B-B14F-4D97-AF65-F5344CB8AC3E}">
        <p14:creationId xmlns:p14="http://schemas.microsoft.com/office/powerpoint/2010/main" val="207542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8</a:t>
            </a:fld>
            <a:endParaRPr lang="en-US"/>
          </a:p>
        </p:txBody>
      </p:sp>
    </p:spTree>
    <p:extLst>
      <p:ext uri="{BB962C8B-B14F-4D97-AF65-F5344CB8AC3E}">
        <p14:creationId xmlns:p14="http://schemas.microsoft.com/office/powerpoint/2010/main" val="135770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10</a:t>
            </a:fld>
            <a:endParaRPr lang="en-US"/>
          </a:p>
        </p:txBody>
      </p:sp>
    </p:spTree>
    <p:extLst>
      <p:ext uri="{BB962C8B-B14F-4D97-AF65-F5344CB8AC3E}">
        <p14:creationId xmlns:p14="http://schemas.microsoft.com/office/powerpoint/2010/main" val="79745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16</a:t>
            </a:fld>
            <a:endParaRPr lang="en-US"/>
          </a:p>
        </p:txBody>
      </p:sp>
    </p:spTree>
    <p:extLst>
      <p:ext uri="{BB962C8B-B14F-4D97-AF65-F5344CB8AC3E}">
        <p14:creationId xmlns:p14="http://schemas.microsoft.com/office/powerpoint/2010/main" val="245513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468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86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9688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57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6322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535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948308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390761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168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594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438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6356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6897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8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20495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81627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88809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A0ACB-75EF-0245-846B-24010AB69286}"/>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1565749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C907B-7EB5-4646-8E6C-A0DCF5C81294}"/>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41755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140568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8276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0310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70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59787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04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761257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7378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F6D5B-50DF-3D4A-A73F-BC48EB89133A}"/>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684007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931A5-93F5-984D-ADB5-D88F0E879C18}"/>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212163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7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GB"/>
              <a:t>Click icon to add chart</a:t>
            </a:r>
            <a:endParaRPr lang="en-US"/>
          </a:p>
        </p:txBody>
      </p:sp>
    </p:spTree>
    <p:extLst>
      <p:ext uri="{BB962C8B-B14F-4D97-AF65-F5344CB8AC3E}">
        <p14:creationId xmlns:p14="http://schemas.microsoft.com/office/powerpoint/2010/main" val="374244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9131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601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231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5">
            <a:extLst>
              <a:ext uri="{FF2B5EF4-FFF2-40B4-BE49-F238E27FC236}">
                <a16:creationId xmlns:a16="http://schemas.microsoft.com/office/drawing/2014/main" id="{2B3F8B12-918D-4C4D-9592-653697BEC04F}"/>
              </a:ext>
            </a:extLst>
          </p:cNvPr>
          <p:cNvPicPr>
            <a:picLocks noChangeAspect="1"/>
          </p:cNvPicPr>
          <p:nvPr userDrawn="1"/>
        </p:nvPicPr>
        <p:blipFill>
          <a:blip r:embed="rId9"/>
          <a:stretch>
            <a:fillRect/>
          </a:stretch>
        </p:blipFill>
        <p:spPr>
          <a:xfrm>
            <a:off x="9824484" y="5148251"/>
            <a:ext cx="2052084" cy="1353706"/>
          </a:xfrm>
          <a:prstGeom prst="rect">
            <a:avLst/>
          </a:prstGeom>
        </p:spPr>
      </p:pic>
    </p:spTree>
    <p:extLst>
      <p:ext uri="{BB962C8B-B14F-4D97-AF65-F5344CB8AC3E}">
        <p14:creationId xmlns:p14="http://schemas.microsoft.com/office/powerpoint/2010/main" val="27586159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3777742583"/>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72" r:id="rId8"/>
    <p:sldLayoutId id="2147483745"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23843130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74"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7E6E1FC-9BD8-A747-9362-7C4B21B9DE58}"/>
              </a:ext>
            </a:extLst>
          </p:cNvPr>
          <p:cNvPicPr>
            <a:picLocks noChangeAspect="1"/>
          </p:cNvPicPr>
          <p:nvPr userDrawn="1"/>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14990988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3"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5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2" Type="http://schemas.openxmlformats.org/officeDocument/2006/relationships/hyperlink" Target="T-Table.pdf"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10.png"/></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oleObject" Target="../embeddings/oleObject1.bin"/><Relationship Id="rId7"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ustomXml" Target="../ink/ink1.xml"/><Relationship Id="rId4" Type="http://schemas.openxmlformats.org/officeDocument/2006/relationships/image" Target="../media/image6.wmf"/><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7"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9.xml"/><Relationship Id="rId5" Type="http://schemas.openxmlformats.org/officeDocument/2006/relationships/image" Target="../media/image9.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ctrTitle"/>
          </p:nvPr>
        </p:nvSpPr>
        <p:spPr>
          <a:xfrm>
            <a:off x="1981200" y="2034284"/>
            <a:ext cx="7772400" cy="857250"/>
          </a:xfrm>
          <a:prstGeom prst="rect">
            <a:avLst/>
          </a:prstGeom>
        </p:spPr>
        <p:txBody>
          <a:bodyPr>
            <a:normAutofit fontScale="90000"/>
          </a:bodyPr>
          <a:lstStyle/>
          <a:p>
            <a:pPr algn="ctr"/>
            <a:r>
              <a:rPr lang="en-GB" dirty="0">
                <a:solidFill>
                  <a:schemeClr val="accent6"/>
                </a:solidFill>
              </a:rPr>
              <a:t>MOD006671 </a:t>
            </a:r>
            <a:br>
              <a:rPr lang="en-GB" dirty="0">
                <a:solidFill>
                  <a:schemeClr val="accent6"/>
                </a:solidFill>
              </a:rPr>
            </a:br>
            <a:r>
              <a:rPr dirty="0">
                <a:solidFill>
                  <a:schemeClr val="accent6"/>
                </a:solidFill>
              </a:rPr>
              <a:t>Quantitative Methods</a:t>
            </a:r>
            <a:r>
              <a:rPr lang="en-GB" dirty="0">
                <a:solidFill>
                  <a:schemeClr val="accent6"/>
                </a:solidFill>
              </a:rPr>
              <a:t> for Banking and Finance</a:t>
            </a:r>
            <a:endParaRPr dirty="0">
              <a:solidFill>
                <a:schemeClr val="accent6"/>
              </a:solidFill>
            </a:endParaRPr>
          </a:p>
        </p:txBody>
      </p:sp>
      <p:sp>
        <p:nvSpPr>
          <p:cNvPr id="2" name="Rectangle 1">
            <a:extLst>
              <a:ext uri="{FF2B5EF4-FFF2-40B4-BE49-F238E27FC236}">
                <a16:creationId xmlns:a16="http://schemas.microsoft.com/office/drawing/2014/main" id="{CFACE9DB-23D0-444D-ADBF-C0BAF1F26A2C}"/>
              </a:ext>
            </a:extLst>
          </p:cNvPr>
          <p:cNvSpPr/>
          <p:nvPr/>
        </p:nvSpPr>
        <p:spPr>
          <a:xfrm>
            <a:off x="3900399" y="3101958"/>
            <a:ext cx="1927835" cy="769441"/>
          </a:xfrm>
          <a:prstGeom prst="rect">
            <a:avLst/>
          </a:prstGeom>
        </p:spPr>
        <p:txBody>
          <a:bodyPr wrap="none">
            <a:spAutoFit/>
          </a:bodyPr>
          <a:lstStyle/>
          <a:p>
            <a:r>
              <a:rPr lang="en-GB" sz="4400" b="1" dirty="0"/>
              <a:t>Week </a:t>
            </a:r>
            <a:r>
              <a:rPr lang="en-US" sz="4400" b="1" dirty="0"/>
              <a:t>4</a:t>
            </a:r>
          </a:p>
        </p:txBody>
      </p:sp>
      <p:sp>
        <p:nvSpPr>
          <p:cNvPr id="6" name="Subtitle 2">
            <a:extLst>
              <a:ext uri="{FF2B5EF4-FFF2-40B4-BE49-F238E27FC236}">
                <a16:creationId xmlns:a16="http://schemas.microsoft.com/office/drawing/2014/main" id="{3C87E787-6657-BC43-9DD4-EFA9AB20F85F}"/>
              </a:ext>
            </a:extLst>
          </p:cNvPr>
          <p:cNvSpPr txBox="1">
            <a:spLocks/>
          </p:cNvSpPr>
          <p:nvPr/>
        </p:nvSpPr>
        <p:spPr>
          <a:xfrm>
            <a:off x="3709158" y="4051250"/>
            <a:ext cx="6400800" cy="635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FFFFF"/>
                </a:solidFill>
                <a:latin typeface="Raleway" panose="020B05030301010600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FFFFFF"/>
                </a:solidFill>
                <a:latin typeface="Raleway" panose="020B05030301010600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FFFFFF"/>
                </a:solidFill>
                <a:latin typeface="Raleway" panose="020B05030301010600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FFFFFF"/>
                </a:solidFill>
                <a:latin typeface="Raleway" panose="020B05030301010600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FFFFFF"/>
                </a:solidFill>
                <a:latin typeface="Raleway" panose="020B05030301010600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chemeClr val="tx1"/>
                </a:solidFill>
              </a:rPr>
              <a:t>Sampling &amp; Hypothesis Testing</a:t>
            </a:r>
          </a:p>
        </p:txBody>
      </p:sp>
    </p:spTree>
    <p:extLst>
      <p:ext uri="{BB962C8B-B14F-4D97-AF65-F5344CB8AC3E}">
        <p14:creationId xmlns:p14="http://schemas.microsoft.com/office/powerpoint/2010/main" val="72207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6F30-1D68-A14B-9A40-8B39CE127687}"/>
              </a:ext>
            </a:extLst>
          </p:cNvPr>
          <p:cNvSpPr>
            <a:spLocks noGrp="1"/>
          </p:cNvSpPr>
          <p:nvPr>
            <p:ph type="title"/>
          </p:nvPr>
        </p:nvSpPr>
        <p:spPr/>
        <p:txBody>
          <a:bodyPr/>
          <a:lstStyle/>
          <a:p>
            <a:r>
              <a:rPr lang="en-US" dirty="0"/>
              <a:t>Central Limit Theorem</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5EC5701-0896-A041-9B5E-02A63EA58F49}"/>
                  </a:ext>
                </a:extLst>
              </p:cNvPr>
              <p:cNvSpPr/>
              <p:nvPr/>
            </p:nvSpPr>
            <p:spPr>
              <a:xfrm>
                <a:off x="959568" y="1583664"/>
                <a:ext cx="9288651" cy="5262979"/>
              </a:xfrm>
              <a:prstGeom prst="rect">
                <a:avLst/>
              </a:prstGeom>
            </p:spPr>
            <p:txBody>
              <a:bodyPr wrap="square">
                <a:spAutoFit/>
              </a:bodyPr>
              <a:lstStyle/>
              <a:p>
                <a:pPr marL="342900" indent="-342900">
                  <a:buAutoNum type="alphaLcParenBoth"/>
                </a:pPr>
                <a:r>
                  <a:rPr lang="en-US" sz="2400" dirty="0">
                    <a:solidFill>
                      <a:schemeClr val="accent6"/>
                    </a:solidFill>
                  </a:rPr>
                  <a:t> </a:t>
                </a:r>
              </a:p>
              <a:p>
                <a:pPr marL="342900" indent="-342900">
                  <a:buAutoNum type="alphaLcParenBoth"/>
                </a:pPr>
                <a:endParaRPr lang="en-US" sz="2400" dirty="0">
                  <a:solidFill>
                    <a:schemeClr val="accent6"/>
                  </a:solidFill>
                </a:endParaRPr>
              </a:p>
              <a:p>
                <a:pPr marL="342900" indent="-342900">
                  <a:buFont typeface="Arial" panose="020B0604020202020204" pitchFamily="34" charset="0"/>
                  <a:buChar char="•"/>
                </a:pPr>
                <a:r>
                  <a:rPr lang="en-US" sz="2400" dirty="0">
                    <a:solidFill>
                      <a:srgbClr val="FF0000"/>
                    </a:solidFill>
                  </a:rPr>
                  <a:t>If the distribution of </a:t>
                </a:r>
                <a14:m>
                  <m:oMath xmlns:m="http://schemas.openxmlformats.org/officeDocument/2006/math">
                    <m:r>
                      <a:rPr lang="en-US" sz="2400" i="1" dirty="0" smtClean="0">
                        <a:solidFill>
                          <a:srgbClr val="FF0000"/>
                        </a:solidFill>
                        <a:latin typeface="Cambria Math" panose="02040503050406030204" pitchFamily="18" charset="0"/>
                      </a:rPr>
                      <m:t>𝑥</m:t>
                    </m:r>
                  </m:oMath>
                </a14:m>
                <a:r>
                  <a:rPr lang="en-US" sz="2400" dirty="0">
                    <a:solidFill>
                      <a:srgbClr val="FF0000"/>
                    </a:solidFill>
                  </a:rPr>
                  <a:t> is normal </a:t>
                </a:r>
                <a:r>
                  <a:rPr lang="en-US" sz="2400" dirty="0">
                    <a:solidFill>
                      <a:schemeClr val="accent6"/>
                    </a:solidFill>
                  </a:rPr>
                  <a:t>with mean </a:t>
                </a:r>
                <a14:m>
                  <m:oMath xmlns:m="http://schemas.openxmlformats.org/officeDocument/2006/math">
                    <m:r>
                      <a:rPr lang="en-US" sz="2400" i="1" dirty="0" smtClean="0">
                        <a:solidFill>
                          <a:schemeClr val="accent6"/>
                        </a:solidFill>
                        <a:latin typeface="Cambria Math" panose="02040503050406030204" pitchFamily="18" charset="0"/>
                      </a:rPr>
                      <m:t>𝜇</m:t>
                    </m:r>
                  </m:oMath>
                </a14:m>
                <a:r>
                  <a:rPr lang="en-US" sz="2400" dirty="0">
                    <a:solidFill>
                      <a:schemeClr val="accent6"/>
                    </a:solidFill>
                  </a:rPr>
                  <a:t> and standard deviation </a:t>
                </a:r>
                <a14:m>
                  <m:oMath xmlns:m="http://schemas.openxmlformats.org/officeDocument/2006/math">
                    <m:r>
                      <a:rPr lang="en-US" sz="2400" i="1" dirty="0" smtClean="0">
                        <a:solidFill>
                          <a:schemeClr val="accent6"/>
                        </a:solidFill>
                        <a:latin typeface="Cambria Math" panose="02040503050406030204" pitchFamily="18" charset="0"/>
                      </a:rPr>
                      <m:t>𝜎</m:t>
                    </m:r>
                    <m:r>
                      <a:rPr lang="en-US" sz="2400" i="1" dirty="0">
                        <a:solidFill>
                          <a:schemeClr val="accent6"/>
                        </a:solidFill>
                        <a:latin typeface="Cambria Math" panose="02040503050406030204" pitchFamily="18" charset="0"/>
                      </a:rPr>
                      <m:t> </m:t>
                    </m:r>
                  </m:oMath>
                </a14:m>
                <a:r>
                  <a:rPr lang="en-US" sz="2400" dirty="0">
                    <a:solidFill>
                      <a:schemeClr val="accent6"/>
                    </a:solidFill>
                  </a:rPr>
                  <a:t>and samples of size </a:t>
                </a:r>
                <a14:m>
                  <m:oMath xmlns:m="http://schemas.openxmlformats.org/officeDocument/2006/math">
                    <m:r>
                      <a:rPr lang="en-US" sz="2400" i="1" dirty="0" smtClean="0">
                        <a:solidFill>
                          <a:schemeClr val="accent6"/>
                        </a:solidFill>
                        <a:latin typeface="Cambria Math" panose="02040503050406030204" pitchFamily="18" charset="0"/>
                      </a:rPr>
                      <m:t>𝑛</m:t>
                    </m:r>
                  </m:oMath>
                </a14:m>
                <a:r>
                  <a:rPr lang="en-US" sz="2400" dirty="0">
                    <a:solidFill>
                      <a:schemeClr val="accent6"/>
                    </a:solidFill>
                  </a:rPr>
                  <a:t> are taken from this distribution, </a:t>
                </a:r>
              </a:p>
              <a:p>
                <a:endParaRPr lang="en-US" sz="2400" dirty="0">
                  <a:solidFill>
                    <a:schemeClr val="accent6"/>
                  </a:solidFill>
                </a:endParaRPr>
              </a:p>
              <a:p>
                <a:pPr marL="342900" indent="-342900">
                  <a:buFont typeface="Arial" panose="020B0604020202020204" pitchFamily="34" charset="0"/>
                  <a:buChar char="•"/>
                </a:pPr>
                <a:r>
                  <a:rPr lang="en-US" sz="2400" dirty="0">
                    <a:solidFill>
                      <a:schemeClr val="accent6"/>
                    </a:solidFill>
                  </a:rPr>
                  <a:t>then the distribution of </a:t>
                </a:r>
                <a14:m>
                  <m:oMath xmlns:m="http://schemas.openxmlformats.org/officeDocument/2006/math">
                    <m:r>
                      <a:rPr lang="en-US" sz="2400" i="1" dirty="0" smtClean="0">
                        <a:solidFill>
                          <a:schemeClr val="accent6"/>
                        </a:solidFill>
                        <a:latin typeface="Cambria Math" panose="02040503050406030204" pitchFamily="18" charset="0"/>
                      </a:rPr>
                      <m:t>𝑥</m:t>
                    </m:r>
                  </m:oMath>
                </a14:m>
                <a:r>
                  <a:rPr lang="en-US" sz="2400" dirty="0">
                    <a:solidFill>
                      <a:schemeClr val="accent6"/>
                    </a:solidFill>
                  </a:rPr>
                  <a:t> is also normal with:</a:t>
                </a:r>
              </a:p>
              <a:p>
                <a:pPr marL="342900" indent="-342900">
                  <a:buFont typeface="Arial" panose="020B0604020202020204" pitchFamily="34" charset="0"/>
                  <a:buChar char="•"/>
                </a:pPr>
                <a:endParaRPr lang="en-US" sz="2400" dirty="0">
                  <a:solidFill>
                    <a:schemeClr val="accent6"/>
                  </a:solidFill>
                </a:endParaRPr>
              </a:p>
              <a:p>
                <a:r>
                  <a:rPr lang="en-US" sz="2400" dirty="0">
                    <a:solidFill>
                      <a:schemeClr val="accent6"/>
                    </a:solidFill>
                  </a:rPr>
                  <a:t>	mean </a:t>
                </a:r>
                <a14:m>
                  <m:oMath xmlns:m="http://schemas.openxmlformats.org/officeDocument/2006/math">
                    <m:r>
                      <a:rPr lang="en-US" sz="2400" i="1" dirty="0" smtClean="0">
                        <a:solidFill>
                          <a:schemeClr val="accent6"/>
                        </a:solidFill>
                        <a:latin typeface="Cambria Math" panose="02040503050406030204" pitchFamily="18" charset="0"/>
                      </a:rPr>
                      <m:t>𝜇</m:t>
                    </m:r>
                  </m:oMath>
                </a14:m>
                <a:r>
                  <a:rPr lang="en-US" sz="2400" dirty="0">
                    <a:solidFill>
                      <a:schemeClr val="accent6"/>
                    </a:solidFill>
                  </a:rPr>
                  <a:t> and standard deviation (SE) </a:t>
                </a:r>
                <a14:m>
                  <m:oMath xmlns:m="http://schemas.openxmlformats.org/officeDocument/2006/math">
                    <m:r>
                      <a:rPr lang="en-US" sz="2400" i="1" dirty="0" smtClean="0">
                        <a:solidFill>
                          <a:schemeClr val="accent6"/>
                        </a:solidFill>
                        <a:latin typeface="Cambria Math" panose="02040503050406030204" pitchFamily="18" charset="0"/>
                      </a:rPr>
                      <m:t>𝜎</m:t>
                    </m:r>
                  </m:oMath>
                </a14:m>
                <a:endParaRPr lang="en-US" sz="2400" dirty="0">
                  <a:solidFill>
                    <a:schemeClr val="accent6"/>
                  </a:solidFill>
                </a:endParaRPr>
              </a:p>
              <a:p>
                <a:pPr marL="342900" indent="-342900">
                  <a:buAutoNum type="alphaLcParenBoth"/>
                </a:pPr>
                <a:endParaRPr lang="en-US" sz="2400" dirty="0">
                  <a:solidFill>
                    <a:schemeClr val="accent6"/>
                  </a:solidFill>
                </a:endParaRPr>
              </a:p>
              <a:p>
                <a:endParaRPr lang="en-US" sz="2400" dirty="0">
                  <a:solidFill>
                    <a:schemeClr val="accent6"/>
                  </a:solidFill>
                </a:endParaRPr>
              </a:p>
              <a:p>
                <a:endParaRPr lang="en-US" sz="2400" dirty="0">
                  <a:solidFill>
                    <a:schemeClr val="accent6"/>
                  </a:solidFill>
                </a:endParaRPr>
              </a:p>
              <a:p>
                <a:r>
                  <a:rPr lang="en-US" sz="2400" dirty="0">
                    <a:solidFill>
                      <a:schemeClr val="accent6"/>
                    </a:solidFill>
                  </a:rPr>
                  <a:t>whatever the size of </a:t>
                </a:r>
                <a14:m>
                  <m:oMath xmlns:m="http://schemas.openxmlformats.org/officeDocument/2006/math">
                    <m:r>
                      <a:rPr lang="en-US" sz="2400" i="1" dirty="0" smtClean="0">
                        <a:solidFill>
                          <a:schemeClr val="accent6"/>
                        </a:solidFill>
                        <a:latin typeface="Cambria Math" panose="02040503050406030204" pitchFamily="18" charset="0"/>
                      </a:rPr>
                      <m:t>𝑛</m:t>
                    </m:r>
                  </m:oMath>
                </a14:m>
                <a:r>
                  <a:rPr lang="en-US" sz="2400" dirty="0">
                    <a:solidFill>
                      <a:schemeClr val="accent6"/>
                    </a:solidFill>
                  </a:rPr>
                  <a:t>.</a:t>
                </a:r>
              </a:p>
              <a:p>
                <a:endParaRPr lang="en-US" sz="2400" dirty="0">
                  <a:solidFill>
                    <a:schemeClr val="accent6"/>
                  </a:solidFill>
                </a:endParaRPr>
              </a:p>
              <a:p>
                <a:endParaRPr lang="en-US" sz="2400" dirty="0">
                  <a:solidFill>
                    <a:schemeClr val="accent6"/>
                  </a:solidFill>
                </a:endParaRPr>
              </a:p>
            </p:txBody>
          </p:sp>
        </mc:Choice>
        <mc:Fallback xmlns="">
          <p:sp>
            <p:nvSpPr>
              <p:cNvPr id="5" name="Rectangle 4">
                <a:extLst>
                  <a:ext uri="{FF2B5EF4-FFF2-40B4-BE49-F238E27FC236}">
                    <a16:creationId xmlns:a16="http://schemas.microsoft.com/office/drawing/2014/main" id="{35EC5701-0896-A041-9B5E-02A63EA58F49}"/>
                  </a:ext>
                </a:extLst>
              </p:cNvPr>
              <p:cNvSpPr>
                <a:spLocks noRot="1" noChangeAspect="1" noMove="1" noResize="1" noEditPoints="1" noAdjustHandles="1" noChangeArrowheads="1" noChangeShapeType="1" noTextEdit="1"/>
              </p:cNvSpPr>
              <p:nvPr/>
            </p:nvSpPr>
            <p:spPr>
              <a:xfrm>
                <a:off x="959568" y="1583664"/>
                <a:ext cx="9288651" cy="5262979"/>
              </a:xfrm>
              <a:prstGeom prst="rect">
                <a:avLst/>
              </a:prstGeom>
              <a:blipFill>
                <a:blip r:embed="rId3"/>
                <a:stretch>
                  <a:fillRect l="-1050" t="-1043"/>
                </a:stretch>
              </a:blipFill>
            </p:spPr>
            <p:txBody>
              <a:bodyPr/>
              <a:lstStyle/>
              <a:p>
                <a:r>
                  <a:rPr lang="en-TT">
                    <a:noFill/>
                  </a:rPr>
                  <a:t> </a:t>
                </a:r>
              </a:p>
            </p:txBody>
          </p:sp>
        </mc:Fallback>
      </mc:AlternateContent>
      <p:pic>
        <p:nvPicPr>
          <p:cNvPr id="4" name="Picture 3" descr="Icon&#10;&#10;Description automatically generated">
            <a:extLst>
              <a:ext uri="{FF2B5EF4-FFF2-40B4-BE49-F238E27FC236}">
                <a16:creationId xmlns:a16="http://schemas.microsoft.com/office/drawing/2014/main" id="{17579D0C-38C2-184E-AE05-E49F15D9D199}"/>
              </a:ext>
            </a:extLst>
          </p:cNvPr>
          <p:cNvPicPr>
            <a:picLocks noChangeAspect="1"/>
          </p:cNvPicPr>
          <p:nvPr/>
        </p:nvPicPr>
        <p:blipFill>
          <a:blip r:embed="rId4"/>
          <a:stretch>
            <a:fillRect/>
          </a:stretch>
        </p:blipFill>
        <p:spPr>
          <a:xfrm>
            <a:off x="6384383" y="4064225"/>
            <a:ext cx="883683" cy="1068334"/>
          </a:xfrm>
          <a:prstGeom prst="rect">
            <a:avLst/>
          </a:prstGeom>
        </p:spPr>
      </p:pic>
    </p:spTree>
    <p:extLst>
      <p:ext uri="{BB962C8B-B14F-4D97-AF65-F5344CB8AC3E}">
        <p14:creationId xmlns:p14="http://schemas.microsoft.com/office/powerpoint/2010/main" val="60178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700B-41E5-B245-B62A-A91CFFB4ABCF}"/>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FCE0C3-7DB2-BB48-AA10-37B95DEA57CF}"/>
                  </a:ext>
                </a:extLst>
              </p:cNvPr>
              <p:cNvSpPr>
                <a:spLocks noGrp="1"/>
              </p:cNvSpPr>
              <p:nvPr>
                <p:ph idx="1"/>
              </p:nvPr>
            </p:nvSpPr>
            <p:spPr/>
            <p:txBody>
              <a:bodyPr>
                <a:normAutofit fontScale="92500" lnSpcReduction="20000"/>
              </a:bodyPr>
              <a:lstStyle/>
              <a:p>
                <a:r>
                  <a:rPr lang="en-US" dirty="0"/>
                  <a:t>b) </a:t>
                </a:r>
              </a:p>
              <a:p>
                <a:r>
                  <a:rPr lang="en-US" dirty="0">
                    <a:solidFill>
                      <a:srgbClr val="FF0000"/>
                    </a:solidFill>
                  </a:rPr>
                  <a:t>If the distribution of </a:t>
                </a:r>
                <a14:m>
                  <m:oMath xmlns:m="http://schemas.openxmlformats.org/officeDocument/2006/math">
                    <m:r>
                      <a:rPr lang="en-US" i="1" dirty="0" smtClean="0">
                        <a:solidFill>
                          <a:srgbClr val="FF0000"/>
                        </a:solidFill>
                        <a:latin typeface="Cambria Math" panose="02040503050406030204" pitchFamily="18" charset="0"/>
                      </a:rPr>
                      <m:t>𝑥</m:t>
                    </m:r>
                  </m:oMath>
                </a14:m>
                <a:r>
                  <a:rPr lang="en-US" dirty="0">
                    <a:solidFill>
                      <a:srgbClr val="FF0000"/>
                    </a:solidFill>
                  </a:rPr>
                  <a:t> is not normal</a:t>
                </a:r>
                <a:r>
                  <a:rPr lang="en-US" dirty="0"/>
                  <a:t>, as the size of the sample increases, </a:t>
                </a:r>
              </a:p>
              <a:p>
                <a:endParaRPr lang="en-US" dirty="0"/>
              </a:p>
              <a:p>
                <a:r>
                  <a:rPr lang="en-US" dirty="0"/>
                  <a:t>the distribution of </a:t>
                </a:r>
                <a14:m>
                  <m:oMath xmlns:m="http://schemas.openxmlformats.org/officeDocument/2006/math">
                    <m:r>
                      <a:rPr lang="en-US" i="1" dirty="0" smtClean="0">
                        <a:latin typeface="Cambria Math" panose="02040503050406030204" pitchFamily="18" charset="0"/>
                      </a:rPr>
                      <m:t>𝑥</m:t>
                    </m:r>
                  </m:oMath>
                </a14:m>
                <a:r>
                  <a:rPr lang="en-US" dirty="0"/>
                  <a:t> approaches the normal distribution with:</a:t>
                </a:r>
              </a:p>
              <a:p>
                <a:pPr marL="0" indent="0">
                  <a:buNone/>
                </a:pPr>
                <a:r>
                  <a:rPr lang="en-US" dirty="0"/>
                  <a:t>	 </a:t>
                </a:r>
              </a:p>
              <a:p>
                <a:pPr marL="0" indent="0">
                  <a:buNone/>
                </a:pPr>
                <a:r>
                  <a:rPr lang="en-US" dirty="0"/>
                  <a:t>	mean </a:t>
                </a:r>
                <a14:m>
                  <m:oMath xmlns:m="http://schemas.openxmlformats.org/officeDocument/2006/math">
                    <m:r>
                      <a:rPr lang="en-US" i="1" dirty="0" smtClean="0">
                        <a:latin typeface="Cambria Math" panose="02040503050406030204" pitchFamily="18" charset="0"/>
                      </a:rPr>
                      <m:t>𝜇</m:t>
                    </m:r>
                  </m:oMath>
                </a14:m>
                <a:r>
                  <a:rPr lang="en-US" dirty="0"/>
                  <a:t> and standard deviation</a:t>
                </a:r>
              </a:p>
              <a:p>
                <a:endParaRPr lang="en-US" dirty="0"/>
              </a:p>
              <a:p>
                <a:endParaRPr lang="en-US" dirty="0"/>
              </a:p>
              <a:p>
                <a:endParaRPr lang="en-US" dirty="0"/>
              </a:p>
              <a:p>
                <a:r>
                  <a:rPr lang="en-US" dirty="0"/>
                  <a:t>i.e. </a:t>
                </a:r>
                <a:r>
                  <a:rPr lang="en-US" dirty="0">
                    <a:solidFill>
                      <a:srgbClr val="FF0000"/>
                    </a:solidFill>
                  </a:rPr>
                  <a:t>for values of </a:t>
                </a:r>
                <a14:m>
                  <m:oMath xmlns:m="http://schemas.openxmlformats.org/officeDocument/2006/math">
                    <m:r>
                      <a:rPr lang="en-GB" b="0" i="1" smtClean="0">
                        <a:solidFill>
                          <a:srgbClr val="FF0000"/>
                        </a:solidFill>
                        <a:latin typeface="Cambria Math" panose="02040503050406030204" pitchFamily="18" charset="0"/>
                      </a:rPr>
                      <m:t>𝑛</m:t>
                    </m:r>
                    <m:r>
                      <a:rPr lang="en-GB" b="0" i="1" smtClean="0">
                        <a:solidFill>
                          <a:srgbClr val="FF0000"/>
                        </a:solidFill>
                        <a:latin typeface="Cambria Math" panose="02040503050406030204" pitchFamily="18" charset="0"/>
                      </a:rPr>
                      <m:t>&gt;30</m:t>
                    </m:r>
                  </m:oMath>
                </a14:m>
                <a:r>
                  <a:rPr lang="en-US" dirty="0">
                    <a:solidFill>
                      <a:srgbClr val="FF0000"/>
                    </a:solidFill>
                  </a:rPr>
                  <a:t> </a:t>
                </a:r>
                <a:r>
                  <a:rPr lang="en-US" dirty="0"/>
                  <a:t>we can assume that </a:t>
                </a:r>
                <a14:m>
                  <m:oMath xmlns:m="http://schemas.openxmlformats.org/officeDocument/2006/math">
                    <m:r>
                      <a:rPr lang="en-US" i="1" dirty="0" smtClean="0">
                        <a:latin typeface="Cambria Math" panose="02040503050406030204" pitchFamily="18" charset="0"/>
                      </a:rPr>
                      <m:t>𝑥</m:t>
                    </m:r>
                  </m:oMath>
                </a14:m>
                <a:r>
                  <a:rPr lang="en-US" dirty="0"/>
                  <a:t> is normal.</a:t>
                </a:r>
              </a:p>
              <a:p>
                <a:endParaRPr lang="en-US" dirty="0"/>
              </a:p>
            </p:txBody>
          </p:sp>
        </mc:Choice>
        <mc:Fallback xmlns="">
          <p:sp>
            <p:nvSpPr>
              <p:cNvPr id="3" name="Content Placeholder 2">
                <a:extLst>
                  <a:ext uri="{FF2B5EF4-FFF2-40B4-BE49-F238E27FC236}">
                    <a16:creationId xmlns:a16="http://schemas.microsoft.com/office/drawing/2014/main" id="{06FCE0C3-7DB2-BB48-AA10-37B95DEA57CF}"/>
                  </a:ext>
                </a:extLst>
              </p:cNvPr>
              <p:cNvSpPr>
                <a:spLocks noGrp="1" noRot="1" noChangeAspect="1" noMove="1" noResize="1" noEditPoints="1" noAdjustHandles="1" noChangeArrowheads="1" noChangeShapeType="1" noTextEdit="1"/>
              </p:cNvSpPr>
              <p:nvPr>
                <p:ph idx="1"/>
              </p:nvPr>
            </p:nvSpPr>
            <p:spPr>
              <a:blipFill>
                <a:blip r:embed="rId2"/>
                <a:stretch>
                  <a:fillRect l="-928" t="-3782" b="-2381"/>
                </a:stretch>
              </a:blipFill>
            </p:spPr>
            <p:txBody>
              <a:bodyPr/>
              <a:lstStyle/>
              <a:p>
                <a:r>
                  <a:rPr lang="en-TT">
                    <a:noFill/>
                  </a:rPr>
                  <a:t> </a:t>
                </a:r>
              </a:p>
            </p:txBody>
          </p:sp>
        </mc:Fallback>
      </mc:AlternateContent>
    </p:spTree>
    <p:extLst>
      <p:ext uri="{BB962C8B-B14F-4D97-AF65-F5344CB8AC3E}">
        <p14:creationId xmlns:p14="http://schemas.microsoft.com/office/powerpoint/2010/main" val="208979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3CB7-5E7D-4B64-A579-A6C5BB0820BF}"/>
              </a:ext>
            </a:extLst>
          </p:cNvPr>
          <p:cNvSpPr>
            <a:spLocks noGrp="1"/>
          </p:cNvSpPr>
          <p:nvPr>
            <p:ph type="ctrTitle"/>
          </p:nvPr>
        </p:nvSpPr>
        <p:spPr/>
        <p:txBody>
          <a:bodyPr/>
          <a:lstStyle/>
          <a:p>
            <a:r>
              <a:rPr lang="en-TT" dirty="0"/>
              <a:t>Hypothesis Testing</a:t>
            </a:r>
          </a:p>
        </p:txBody>
      </p:sp>
      <p:sp>
        <p:nvSpPr>
          <p:cNvPr id="3" name="Subtitle 2">
            <a:extLst>
              <a:ext uri="{FF2B5EF4-FFF2-40B4-BE49-F238E27FC236}">
                <a16:creationId xmlns:a16="http://schemas.microsoft.com/office/drawing/2014/main" id="{2C636598-52CA-40CA-918E-23A1634086DD}"/>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289906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9C49-03D5-4B0D-A197-A1EE5E8D8000}"/>
              </a:ext>
            </a:extLst>
          </p:cNvPr>
          <p:cNvSpPr>
            <a:spLocks noGrp="1"/>
          </p:cNvSpPr>
          <p:nvPr>
            <p:ph type="title"/>
          </p:nvPr>
        </p:nvSpPr>
        <p:spPr/>
        <p:txBody>
          <a:bodyPr/>
          <a:lstStyle/>
          <a:p>
            <a:r>
              <a:rPr lang="en-TT" dirty="0"/>
              <a:t>Hypothesis Testing</a:t>
            </a:r>
          </a:p>
        </p:txBody>
      </p:sp>
      <p:sp>
        <p:nvSpPr>
          <p:cNvPr id="3" name="Content Placeholder 2">
            <a:extLst>
              <a:ext uri="{FF2B5EF4-FFF2-40B4-BE49-F238E27FC236}">
                <a16:creationId xmlns:a16="http://schemas.microsoft.com/office/drawing/2014/main" id="{D789C109-C5B5-407E-A6E9-36B7CCD018DB}"/>
              </a:ext>
            </a:extLst>
          </p:cNvPr>
          <p:cNvSpPr>
            <a:spLocks noGrp="1"/>
          </p:cNvSpPr>
          <p:nvPr>
            <p:ph idx="1"/>
          </p:nvPr>
        </p:nvSpPr>
        <p:spPr/>
        <p:txBody>
          <a:bodyPr/>
          <a:lstStyle/>
          <a:p>
            <a:r>
              <a:rPr lang="en-US" dirty="0"/>
              <a:t>A hypothesis about the value of a population parameter is an assertion about its value.</a:t>
            </a:r>
          </a:p>
          <a:p>
            <a:endParaRPr lang="en-US" dirty="0"/>
          </a:p>
          <a:p>
            <a:r>
              <a:rPr lang="en-US" dirty="0"/>
              <a:t>So Hypothesis testing is really a systematic way to test claims or ideas about a group or population</a:t>
            </a:r>
          </a:p>
          <a:p>
            <a:endParaRPr lang="en-US" dirty="0"/>
          </a:p>
          <a:p>
            <a:r>
              <a:rPr lang="en-US" dirty="0"/>
              <a:t>Therefore, Hypothesis testing or significance testing is a method for testing a claim or hypothesis about a parameter in a population, using data measured in a sample.</a:t>
            </a:r>
            <a:endParaRPr lang="en-TT" dirty="0"/>
          </a:p>
        </p:txBody>
      </p:sp>
    </p:spTree>
    <p:extLst>
      <p:ext uri="{BB962C8B-B14F-4D97-AF65-F5344CB8AC3E}">
        <p14:creationId xmlns:p14="http://schemas.microsoft.com/office/powerpoint/2010/main" val="6189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CEB4-E224-4E72-9368-18DEDC1B342B}"/>
              </a:ext>
            </a:extLst>
          </p:cNvPr>
          <p:cNvSpPr>
            <a:spLocks noGrp="1"/>
          </p:cNvSpPr>
          <p:nvPr>
            <p:ph type="title"/>
          </p:nvPr>
        </p:nvSpPr>
        <p:spPr/>
        <p:txBody>
          <a:bodyPr/>
          <a:lstStyle/>
          <a:p>
            <a:r>
              <a:rPr lang="en-TT" dirty="0"/>
              <a:t>Types of Hypotheses</a:t>
            </a:r>
          </a:p>
        </p:txBody>
      </p:sp>
      <p:sp>
        <p:nvSpPr>
          <p:cNvPr id="3" name="Content Placeholder 2">
            <a:extLst>
              <a:ext uri="{FF2B5EF4-FFF2-40B4-BE49-F238E27FC236}">
                <a16:creationId xmlns:a16="http://schemas.microsoft.com/office/drawing/2014/main" id="{59B3929C-09A5-4032-B4CA-C270B68A9DAA}"/>
              </a:ext>
            </a:extLst>
          </p:cNvPr>
          <p:cNvSpPr>
            <a:spLocks noGrp="1"/>
          </p:cNvSpPr>
          <p:nvPr>
            <p:ph idx="1"/>
          </p:nvPr>
        </p:nvSpPr>
        <p:spPr>
          <a:xfrm>
            <a:off x="838200" y="1621410"/>
            <a:ext cx="10515600" cy="4713402"/>
          </a:xfrm>
        </p:spPr>
        <p:txBody>
          <a:bodyPr>
            <a:normAutofit lnSpcReduction="10000"/>
          </a:bodyPr>
          <a:lstStyle/>
          <a:p>
            <a:r>
              <a:rPr lang="en-US" dirty="0"/>
              <a:t>We are concerned with testing the truth of two competing hypotheses, only one of which can be true </a:t>
            </a:r>
          </a:p>
          <a:p>
            <a:endParaRPr lang="en-US" dirty="0"/>
          </a:p>
          <a:p>
            <a:r>
              <a:rPr lang="en-US" dirty="0"/>
              <a:t>The </a:t>
            </a:r>
            <a:r>
              <a:rPr lang="en-US" dirty="0">
                <a:solidFill>
                  <a:schemeClr val="accent1"/>
                </a:solidFill>
              </a:rPr>
              <a:t>null hypothesis, denoted  H</a:t>
            </a:r>
            <a:r>
              <a:rPr lang="en-US" baseline="-25000" dirty="0">
                <a:solidFill>
                  <a:schemeClr val="accent1"/>
                </a:solidFill>
              </a:rPr>
              <a:t>0</a:t>
            </a:r>
            <a:r>
              <a:rPr lang="en-US" dirty="0"/>
              <a:t> , is the statement about the population parameter that is </a:t>
            </a:r>
            <a:r>
              <a:rPr lang="en-US" dirty="0">
                <a:solidFill>
                  <a:srgbClr val="FF0000"/>
                </a:solidFill>
              </a:rPr>
              <a:t>assumed to be true </a:t>
            </a:r>
            <a:r>
              <a:rPr lang="en-US" dirty="0"/>
              <a:t>unless there is convincing evidence to the contrary.</a:t>
            </a:r>
          </a:p>
          <a:p>
            <a:endParaRPr lang="en-US" dirty="0"/>
          </a:p>
          <a:p>
            <a:r>
              <a:rPr lang="en-US" dirty="0"/>
              <a:t>The </a:t>
            </a:r>
            <a:r>
              <a:rPr lang="en-US" dirty="0">
                <a:solidFill>
                  <a:schemeClr val="accent1"/>
                </a:solidFill>
              </a:rPr>
              <a:t>alternative hypothesis, denoted  H</a:t>
            </a:r>
            <a:r>
              <a:rPr lang="en-US" baseline="-25000" dirty="0">
                <a:solidFill>
                  <a:schemeClr val="accent1"/>
                </a:solidFill>
              </a:rPr>
              <a:t>1</a:t>
            </a:r>
            <a:r>
              <a:rPr lang="en-US" dirty="0">
                <a:solidFill>
                  <a:schemeClr val="accent1"/>
                </a:solidFill>
              </a:rPr>
              <a:t> </a:t>
            </a:r>
            <a:r>
              <a:rPr lang="en-US" dirty="0"/>
              <a:t>, is a statement about the population parameter that is contradictory to the null hypothesis, and is accepted as true only if there is convincing evidence in favor of it.</a:t>
            </a:r>
          </a:p>
          <a:p>
            <a:endParaRPr lang="en-US" dirty="0"/>
          </a:p>
          <a:p>
            <a:endParaRPr lang="en-TT" dirty="0"/>
          </a:p>
        </p:txBody>
      </p:sp>
    </p:spTree>
    <p:extLst>
      <p:ext uri="{BB962C8B-B14F-4D97-AF65-F5344CB8AC3E}">
        <p14:creationId xmlns:p14="http://schemas.microsoft.com/office/powerpoint/2010/main" val="136348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E8F8-3CD3-4188-9E5C-DBAB8182F839}"/>
              </a:ext>
            </a:extLst>
          </p:cNvPr>
          <p:cNvSpPr>
            <a:spLocks noGrp="1"/>
          </p:cNvSpPr>
          <p:nvPr>
            <p:ph type="title"/>
          </p:nvPr>
        </p:nvSpPr>
        <p:spPr/>
        <p:txBody>
          <a:bodyPr/>
          <a:lstStyle/>
          <a:p>
            <a:r>
              <a:rPr lang="en-US" dirty="0"/>
              <a:t>The logic of hypothesis testing</a:t>
            </a:r>
            <a:endParaRPr lang="en-TT" dirty="0"/>
          </a:p>
        </p:txBody>
      </p:sp>
      <p:sp>
        <p:nvSpPr>
          <p:cNvPr id="3" name="Content Placeholder 2">
            <a:extLst>
              <a:ext uri="{FF2B5EF4-FFF2-40B4-BE49-F238E27FC236}">
                <a16:creationId xmlns:a16="http://schemas.microsoft.com/office/drawing/2014/main" id="{F671275C-D211-4FF1-9598-4231B6063375}"/>
              </a:ext>
            </a:extLst>
          </p:cNvPr>
          <p:cNvSpPr>
            <a:spLocks noGrp="1"/>
          </p:cNvSpPr>
          <p:nvPr>
            <p:ph idx="1"/>
          </p:nvPr>
        </p:nvSpPr>
        <p:spPr/>
        <p:txBody>
          <a:bodyPr/>
          <a:lstStyle/>
          <a:p>
            <a:r>
              <a:rPr lang="en-US" dirty="0"/>
              <a:t>The end result of a hypotheses testing procedure is a choice of one of the following two possible conclusions:</a:t>
            </a:r>
          </a:p>
          <a:p>
            <a:endParaRPr lang="en-US" dirty="0"/>
          </a:p>
          <a:p>
            <a:pPr lvl="1"/>
            <a:r>
              <a:rPr lang="en-US" dirty="0">
                <a:solidFill>
                  <a:schemeClr val="accent1"/>
                </a:solidFill>
              </a:rPr>
              <a:t>Reject  H</a:t>
            </a:r>
            <a:r>
              <a:rPr lang="en-US" baseline="-25000" dirty="0">
                <a:solidFill>
                  <a:schemeClr val="accent1"/>
                </a:solidFill>
              </a:rPr>
              <a:t>0</a:t>
            </a:r>
            <a:r>
              <a:rPr lang="en-US" dirty="0">
                <a:solidFill>
                  <a:schemeClr val="accent1"/>
                </a:solidFill>
              </a:rPr>
              <a:t> </a:t>
            </a:r>
            <a:r>
              <a:rPr lang="en-US" dirty="0"/>
              <a:t> (and therefore accept  H</a:t>
            </a:r>
            <a:r>
              <a:rPr lang="en-US" baseline="-25000" dirty="0"/>
              <a:t>1</a:t>
            </a:r>
            <a:r>
              <a:rPr lang="en-US" dirty="0"/>
              <a:t> ), </a:t>
            </a:r>
          </a:p>
          <a:p>
            <a:pPr marL="457200" lvl="1" indent="0">
              <a:buNone/>
            </a:pPr>
            <a:endParaRPr lang="en-US" dirty="0"/>
          </a:p>
          <a:p>
            <a:pPr marL="457200" lvl="1" indent="0">
              <a:buNone/>
            </a:pPr>
            <a:r>
              <a:rPr lang="en-US" dirty="0"/>
              <a:t>or</a:t>
            </a:r>
          </a:p>
          <a:p>
            <a:pPr lvl="1"/>
            <a:endParaRPr lang="en-US" dirty="0"/>
          </a:p>
          <a:p>
            <a:pPr lvl="1"/>
            <a:r>
              <a:rPr lang="en-US" dirty="0">
                <a:solidFill>
                  <a:schemeClr val="accent1"/>
                </a:solidFill>
              </a:rPr>
              <a:t>Fail to reject  H</a:t>
            </a:r>
            <a:r>
              <a:rPr lang="en-US" baseline="-25000" dirty="0">
                <a:solidFill>
                  <a:schemeClr val="accent1"/>
                </a:solidFill>
              </a:rPr>
              <a:t>0</a:t>
            </a:r>
            <a:r>
              <a:rPr lang="en-US" dirty="0"/>
              <a:t>  (and therefore fail to accept  H</a:t>
            </a:r>
            <a:r>
              <a:rPr lang="en-US" baseline="-25000" dirty="0"/>
              <a:t>1</a:t>
            </a:r>
            <a:r>
              <a:rPr lang="en-US" dirty="0"/>
              <a:t> ).</a:t>
            </a:r>
            <a:endParaRPr lang="en-TT" dirty="0"/>
          </a:p>
        </p:txBody>
      </p:sp>
    </p:spTree>
    <p:extLst>
      <p:ext uri="{BB962C8B-B14F-4D97-AF65-F5344CB8AC3E}">
        <p14:creationId xmlns:p14="http://schemas.microsoft.com/office/powerpoint/2010/main" val="246148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09A0-F773-7A49-BBF7-BE76A0B049B1}"/>
              </a:ext>
            </a:extLst>
          </p:cNvPr>
          <p:cNvSpPr>
            <a:spLocks noGrp="1"/>
          </p:cNvSpPr>
          <p:nvPr>
            <p:ph type="title"/>
          </p:nvPr>
        </p:nvSpPr>
        <p:spPr/>
        <p:txBody>
          <a:bodyPr/>
          <a:lstStyle/>
          <a:p>
            <a:r>
              <a:rPr lang="en-GB" dirty="0"/>
              <a:t>Two Types of Errors</a:t>
            </a:r>
            <a:endParaRPr lang="en-US" dirty="0"/>
          </a:p>
        </p:txBody>
      </p:sp>
      <p:pic>
        <p:nvPicPr>
          <p:cNvPr id="5" name="Picture 4" descr="Diagram, table&#10;&#10;Description automatically generated">
            <a:extLst>
              <a:ext uri="{FF2B5EF4-FFF2-40B4-BE49-F238E27FC236}">
                <a16:creationId xmlns:a16="http://schemas.microsoft.com/office/drawing/2014/main" id="{01775DAE-676A-A845-AF9D-B374D390B3DD}"/>
              </a:ext>
            </a:extLst>
          </p:cNvPr>
          <p:cNvPicPr>
            <a:picLocks noChangeAspect="1"/>
          </p:cNvPicPr>
          <p:nvPr/>
        </p:nvPicPr>
        <p:blipFill>
          <a:blip r:embed="rId3"/>
          <a:stretch>
            <a:fillRect/>
          </a:stretch>
        </p:blipFill>
        <p:spPr>
          <a:xfrm>
            <a:off x="1865823" y="1775383"/>
            <a:ext cx="6608326" cy="3927079"/>
          </a:xfrm>
          <a:prstGeom prst="rect">
            <a:avLst/>
          </a:prstGeom>
        </p:spPr>
      </p:pic>
      <p:sp>
        <p:nvSpPr>
          <p:cNvPr id="8" name="TextBox 7">
            <a:extLst>
              <a:ext uri="{FF2B5EF4-FFF2-40B4-BE49-F238E27FC236}">
                <a16:creationId xmlns:a16="http://schemas.microsoft.com/office/drawing/2014/main" id="{61FA1B8C-3811-AD41-8F4E-AB5E29CBAC57}"/>
              </a:ext>
            </a:extLst>
          </p:cNvPr>
          <p:cNvSpPr txBox="1"/>
          <p:nvPr/>
        </p:nvSpPr>
        <p:spPr>
          <a:xfrm>
            <a:off x="3595607" y="5937331"/>
            <a:ext cx="2846741" cy="461665"/>
          </a:xfrm>
          <a:prstGeom prst="rect">
            <a:avLst/>
          </a:prstGeom>
          <a:noFill/>
        </p:spPr>
        <p:txBody>
          <a:bodyPr wrap="none" rtlCol="0">
            <a:spAutoFit/>
          </a:bodyPr>
          <a:lstStyle/>
          <a:p>
            <a:r>
              <a:rPr lang="en-US" sz="2400" dirty="0">
                <a:solidFill>
                  <a:schemeClr val="accent6"/>
                </a:solidFill>
              </a:rPr>
              <a:t>Figure: Types of Error</a:t>
            </a:r>
          </a:p>
        </p:txBody>
      </p:sp>
    </p:spTree>
    <p:extLst>
      <p:ext uri="{BB962C8B-B14F-4D97-AF65-F5344CB8AC3E}">
        <p14:creationId xmlns:p14="http://schemas.microsoft.com/office/powerpoint/2010/main" val="199406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2A31-9862-C144-9919-7217444841B4}"/>
              </a:ext>
            </a:extLst>
          </p:cNvPr>
          <p:cNvSpPr>
            <a:spLocks noGrp="1"/>
          </p:cNvSpPr>
          <p:nvPr>
            <p:ph type="title"/>
          </p:nvPr>
        </p:nvSpPr>
        <p:spPr/>
        <p:txBody>
          <a:bodyPr/>
          <a:lstStyle/>
          <a:p>
            <a:r>
              <a:rPr lang="en-US" dirty="0"/>
              <a:t>Hypothesis tests</a:t>
            </a:r>
          </a:p>
        </p:txBody>
      </p:sp>
      <p:sp>
        <p:nvSpPr>
          <p:cNvPr id="3" name="Content Placeholder 2">
            <a:extLst>
              <a:ext uri="{FF2B5EF4-FFF2-40B4-BE49-F238E27FC236}">
                <a16:creationId xmlns:a16="http://schemas.microsoft.com/office/drawing/2014/main" id="{C26C265D-106D-EF41-BB34-2700F0F1E5AE}"/>
              </a:ext>
            </a:extLst>
          </p:cNvPr>
          <p:cNvSpPr>
            <a:spLocks noGrp="1"/>
          </p:cNvSpPr>
          <p:nvPr>
            <p:ph sz="half" idx="1"/>
          </p:nvPr>
        </p:nvSpPr>
        <p:spPr/>
        <p:txBody>
          <a:bodyPr/>
          <a:lstStyle/>
          <a:p>
            <a:r>
              <a:rPr lang="en-US" dirty="0"/>
              <a:t>The null hypothesis</a:t>
            </a:r>
          </a:p>
          <a:p>
            <a:pPr>
              <a:buFontTx/>
              <a:buChar char="-"/>
            </a:pPr>
            <a:r>
              <a:rPr lang="en-US" b="1" dirty="0">
                <a:solidFill>
                  <a:schemeClr val="tx1"/>
                </a:solidFill>
              </a:rPr>
              <a:t>H</a:t>
            </a:r>
            <a:r>
              <a:rPr lang="en-US" b="1" baseline="-25000" dirty="0">
                <a:solidFill>
                  <a:schemeClr val="tx1"/>
                </a:solidFill>
              </a:rPr>
              <a:t>o</a:t>
            </a:r>
            <a:r>
              <a:rPr lang="en-US" dirty="0"/>
              <a:t>: the sample belongs to the population.</a:t>
            </a:r>
          </a:p>
          <a:p>
            <a:pPr marL="0" indent="0">
              <a:buNone/>
            </a:pPr>
            <a:endParaRPr lang="en-US" dirty="0"/>
          </a:p>
          <a:p>
            <a:endParaRPr lang="en-US" dirty="0"/>
          </a:p>
          <a:p>
            <a:r>
              <a:rPr lang="en-US" dirty="0"/>
              <a:t>The alternative hypothesis</a:t>
            </a:r>
          </a:p>
          <a:p>
            <a:pPr>
              <a:buFontTx/>
              <a:buChar char="-"/>
            </a:pPr>
            <a:r>
              <a:rPr lang="en-US" b="1" dirty="0">
                <a:solidFill>
                  <a:schemeClr val="tx1"/>
                </a:solidFill>
              </a:rPr>
              <a:t>H</a:t>
            </a:r>
            <a:r>
              <a:rPr lang="en-US" b="1" baseline="-25000" dirty="0">
                <a:solidFill>
                  <a:schemeClr val="tx1"/>
                </a:solidFill>
              </a:rPr>
              <a:t>1</a:t>
            </a:r>
            <a:r>
              <a:rPr lang="en-US" dirty="0"/>
              <a:t>: the sample does not belong to the population.</a:t>
            </a:r>
          </a:p>
        </p:txBody>
      </p:sp>
      <p:pic>
        <p:nvPicPr>
          <p:cNvPr id="6" name="Content Placeholder 5">
            <a:extLst>
              <a:ext uri="{FF2B5EF4-FFF2-40B4-BE49-F238E27FC236}">
                <a16:creationId xmlns:a16="http://schemas.microsoft.com/office/drawing/2014/main" id="{498BBD1F-DA54-42D8-9550-D6C571D180D2}"/>
              </a:ext>
            </a:extLst>
          </p:cNvPr>
          <p:cNvPicPr>
            <a:picLocks noGrp="1" noChangeAspect="1"/>
          </p:cNvPicPr>
          <p:nvPr>
            <p:ph sz="half" idx="2"/>
          </p:nvPr>
        </p:nvPicPr>
        <p:blipFill>
          <a:blip r:embed="rId3"/>
          <a:stretch>
            <a:fillRect/>
          </a:stretch>
        </p:blipFill>
        <p:spPr>
          <a:xfrm>
            <a:off x="6294750" y="2165030"/>
            <a:ext cx="5181600" cy="3220044"/>
          </a:xfrm>
        </p:spPr>
      </p:pic>
    </p:spTree>
    <p:extLst>
      <p:ext uri="{BB962C8B-B14F-4D97-AF65-F5344CB8AC3E}">
        <p14:creationId xmlns:p14="http://schemas.microsoft.com/office/powerpoint/2010/main" val="163364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776251" y="336550"/>
            <a:ext cx="8229600" cy="1143000"/>
          </a:xfrm>
        </p:spPr>
        <p:txBody>
          <a:bodyPr/>
          <a:lstStyle/>
          <a:p>
            <a:pPr eaLnBrk="1" hangingPunct="1"/>
            <a:r>
              <a:rPr lang="en-US" altLang="en-US" sz="3600" dirty="0"/>
              <a:t>The Hypothesis Testing Concept</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4294967295"/>
              </p:nvPr>
            </p:nvSpPr>
            <p:spPr>
              <a:xfrm>
                <a:off x="1524000" y="1600199"/>
                <a:ext cx="8077200" cy="1511300"/>
              </a:xfrm>
            </p:spPr>
            <p:txBody>
              <a:bodyPr>
                <a:normAutofit/>
              </a:bodyPr>
              <a:lstStyle/>
              <a:p>
                <a:pPr eaLnBrk="1" hangingPunct="1"/>
                <a:r>
                  <a:rPr lang="en-US" altLang="en-US" sz="2400" dirty="0"/>
                  <a:t>Claim: The population mean age is 50.</a:t>
                </a:r>
              </a:p>
              <a:p>
                <a:pPr lvl="1" eaLnBrk="1" hangingPunct="1">
                  <a:lnSpc>
                    <a:spcPct val="150000"/>
                  </a:lnSpc>
                </a:pPr>
                <a14:m>
                  <m:oMath xmlns:m="http://schemas.openxmlformats.org/officeDocument/2006/math">
                    <m:sSub>
                      <m:sSubPr>
                        <m:ctrlPr>
                          <a:rPr lang="en-US" altLang="en-US" sz="2000" b="1" i="1" smtClean="0">
                            <a:solidFill>
                              <a:schemeClr val="tx1"/>
                            </a:solidFill>
                            <a:latin typeface="Cambria Math" panose="02040503050406030204" pitchFamily="18" charset="0"/>
                          </a:rPr>
                        </m:ctrlPr>
                      </m:sSubPr>
                      <m:e>
                        <m:r>
                          <a:rPr lang="en-GB" altLang="en-US" sz="2000" b="1" i="1" smtClean="0">
                            <a:solidFill>
                              <a:schemeClr val="tx1"/>
                            </a:solidFill>
                            <a:latin typeface="Cambria Math" panose="02040503050406030204" pitchFamily="18" charset="0"/>
                          </a:rPr>
                          <m:t>𝑯</m:t>
                        </m:r>
                      </m:e>
                      <m:sub>
                        <m:r>
                          <a:rPr lang="en-GB" altLang="en-US" sz="2000" b="1" i="1" smtClean="0">
                            <a:solidFill>
                              <a:schemeClr val="tx1"/>
                            </a:solidFill>
                            <a:latin typeface="Cambria Math" panose="02040503050406030204" pitchFamily="18" charset="0"/>
                          </a:rPr>
                          <m:t>𝟎</m:t>
                        </m:r>
                      </m:sub>
                    </m:sSub>
                    <m:r>
                      <a:rPr lang="en-GB" altLang="en-US" sz="2000" b="0" i="1" smtClean="0">
                        <a:latin typeface="Cambria Math" panose="02040503050406030204" pitchFamily="18" charset="0"/>
                      </a:rPr>
                      <m:t>: </m:t>
                    </m:r>
                    <m:r>
                      <a:rPr lang="en-GB" altLang="en-US" sz="2000" b="0" i="1" smtClean="0">
                        <a:latin typeface="Cambria Math" panose="02040503050406030204" pitchFamily="18" charset="0"/>
                        <a:ea typeface="Cambria Math" panose="02040503050406030204" pitchFamily="18" charset="0"/>
                      </a:rPr>
                      <m:t>𝜇</m:t>
                    </m:r>
                    <m:r>
                      <a:rPr lang="en-GB" altLang="en-US" sz="2000" b="0" i="1" smtClean="0">
                        <a:latin typeface="Cambria Math" panose="02040503050406030204" pitchFamily="18" charset="0"/>
                        <a:ea typeface="Cambria Math" panose="02040503050406030204" pitchFamily="18" charset="0"/>
                      </a:rPr>
                      <m:t>=50,                </m:t>
                    </m:r>
                    <m:sSub>
                      <m:sSubPr>
                        <m:ctrlPr>
                          <a:rPr lang="en-GB" altLang="en-US" sz="2000" b="1" i="1" smtClean="0">
                            <a:solidFill>
                              <a:schemeClr val="tx1"/>
                            </a:solidFill>
                            <a:latin typeface="Cambria Math" panose="02040503050406030204" pitchFamily="18" charset="0"/>
                            <a:ea typeface="Cambria Math" panose="02040503050406030204" pitchFamily="18" charset="0"/>
                          </a:rPr>
                        </m:ctrlPr>
                      </m:sSubPr>
                      <m:e>
                        <m:r>
                          <a:rPr lang="en-GB" altLang="en-US" sz="2000" b="1" i="1" smtClean="0">
                            <a:solidFill>
                              <a:schemeClr val="tx1"/>
                            </a:solidFill>
                            <a:latin typeface="Cambria Math" panose="02040503050406030204" pitchFamily="18" charset="0"/>
                            <a:ea typeface="Cambria Math" panose="02040503050406030204" pitchFamily="18" charset="0"/>
                          </a:rPr>
                          <m:t>𝑯</m:t>
                        </m:r>
                      </m:e>
                      <m:sub>
                        <m:r>
                          <a:rPr lang="en-GB" altLang="en-US" sz="2000" b="1" i="1" smtClean="0">
                            <a:solidFill>
                              <a:schemeClr val="tx1"/>
                            </a:solidFill>
                            <a:latin typeface="Cambria Math" panose="02040503050406030204" pitchFamily="18" charset="0"/>
                            <a:ea typeface="Cambria Math" panose="02040503050406030204" pitchFamily="18" charset="0"/>
                          </a:rPr>
                          <m:t>𝟏</m:t>
                        </m:r>
                      </m:sub>
                    </m:sSub>
                    <m:r>
                      <a:rPr lang="en-GB" altLang="en-US" sz="2000" b="0" i="1" smtClean="0">
                        <a:latin typeface="Cambria Math" panose="02040503050406030204" pitchFamily="18" charset="0"/>
                        <a:ea typeface="Cambria Math" panose="02040503050406030204" pitchFamily="18" charset="0"/>
                      </a:rPr>
                      <m:t>: </m:t>
                    </m:r>
                    <m:r>
                      <a:rPr lang="en-GB" altLang="en-US" sz="2000" b="0" i="1" smtClean="0">
                        <a:latin typeface="Cambria Math" panose="02040503050406030204" pitchFamily="18" charset="0"/>
                        <a:ea typeface="Cambria Math" panose="02040503050406030204" pitchFamily="18" charset="0"/>
                      </a:rPr>
                      <m:t>𝜇</m:t>
                    </m:r>
                    <m:r>
                      <a:rPr lang="en-GB" altLang="en-US" sz="2000" b="0" i="1" smtClean="0">
                        <a:latin typeface="Cambria Math" panose="02040503050406030204" pitchFamily="18" charset="0"/>
                        <a:ea typeface="Cambria Math" panose="02040503050406030204" pitchFamily="18" charset="0"/>
                      </a:rPr>
                      <m:t>≠50</m:t>
                    </m:r>
                  </m:oMath>
                </a14:m>
                <a:endParaRPr lang="en-US" altLang="en-US" sz="2000" dirty="0">
                  <a:cs typeface="Times New Roman" pitchFamily="18" charset="0"/>
                </a:endParaRPr>
              </a:p>
              <a:p>
                <a:pPr eaLnBrk="1" hangingPunct="1"/>
                <a:r>
                  <a:rPr lang="en-US" altLang="en-US" sz="2400" dirty="0">
                    <a:cs typeface="Times New Roman" pitchFamily="18" charset="0"/>
                  </a:rPr>
                  <a:t>Sample the population and find sample mean.</a:t>
                </a:r>
                <a:endParaRPr lang="el-GR" altLang="en-US" sz="2400" dirty="0">
                  <a:cs typeface="Times New Roman" pitchFamily="18" charset="0"/>
                </a:endParaRPr>
              </a:p>
            </p:txBody>
          </p:sp>
        </mc:Choice>
        <mc:Fallback xmlns="">
          <p:sp>
            <p:nvSpPr>
              <p:cNvPr id="19460" name="Rectangle 3"/>
              <p:cNvSpPr>
                <a:spLocks noGrp="1" noRot="1" noChangeAspect="1" noMove="1" noResize="1" noEditPoints="1" noAdjustHandles="1" noChangeArrowheads="1" noChangeShapeType="1" noTextEdit="1"/>
              </p:cNvSpPr>
              <p:nvPr>
                <p:ph type="body" idx="4294967295"/>
              </p:nvPr>
            </p:nvSpPr>
            <p:spPr>
              <a:xfrm>
                <a:off x="1524000" y="1600199"/>
                <a:ext cx="8077200" cy="1511300"/>
              </a:xfrm>
              <a:blipFill>
                <a:blip r:embed="rId2"/>
                <a:stretch>
                  <a:fillRect l="-981" t="-5242" b="-1613"/>
                </a:stretch>
              </a:blipFill>
            </p:spPr>
            <p:txBody>
              <a:bodyPr/>
              <a:lstStyle/>
              <a:p>
                <a:r>
                  <a:rPr lang="en-TT">
                    <a:noFill/>
                  </a:rPr>
                  <a:t> </a:t>
                </a:r>
              </a:p>
            </p:txBody>
          </p:sp>
        </mc:Fallback>
      </mc:AlternateContent>
      <p:grpSp>
        <p:nvGrpSpPr>
          <p:cNvPr id="19461" name="Group 4"/>
          <p:cNvGrpSpPr>
            <a:grpSpLocks/>
          </p:cNvGrpSpPr>
          <p:nvPr/>
        </p:nvGrpSpPr>
        <p:grpSpPr bwMode="auto">
          <a:xfrm>
            <a:off x="2819400" y="4038600"/>
            <a:ext cx="7221538" cy="903288"/>
            <a:chOff x="480" y="2160"/>
            <a:chExt cx="4549" cy="569"/>
          </a:xfrm>
        </p:grpSpPr>
        <p:grpSp>
          <p:nvGrpSpPr>
            <p:cNvPr id="19480" name="Group 5"/>
            <p:cNvGrpSpPr>
              <a:grpSpLocks/>
            </p:cNvGrpSpPr>
            <p:nvPr/>
          </p:nvGrpSpPr>
          <p:grpSpPr bwMode="auto">
            <a:xfrm>
              <a:off x="480" y="2160"/>
              <a:ext cx="2245" cy="569"/>
              <a:chOff x="2905" y="1393"/>
              <a:chExt cx="2245" cy="569"/>
            </a:xfrm>
          </p:grpSpPr>
          <p:sp>
            <p:nvSpPr>
              <p:cNvPr id="19506" name="Freeform 6"/>
              <p:cNvSpPr>
                <a:spLocks/>
              </p:cNvSpPr>
              <p:nvPr/>
            </p:nvSpPr>
            <p:spPr bwMode="auto">
              <a:xfrm>
                <a:off x="3769"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7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7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7" name="Freeform 7"/>
              <p:cNvSpPr>
                <a:spLocks/>
              </p:cNvSpPr>
              <p:nvPr/>
            </p:nvSpPr>
            <p:spPr bwMode="auto">
              <a:xfrm>
                <a:off x="3769"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8" name="Freeform 8"/>
              <p:cNvSpPr>
                <a:spLocks/>
              </p:cNvSpPr>
              <p:nvPr/>
            </p:nvSpPr>
            <p:spPr bwMode="auto">
              <a:xfrm>
                <a:off x="3835"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9" name="Freeform 9"/>
              <p:cNvSpPr>
                <a:spLocks/>
              </p:cNvSpPr>
              <p:nvPr/>
            </p:nvSpPr>
            <p:spPr bwMode="auto">
              <a:xfrm>
                <a:off x="3193"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0" name="Freeform 10"/>
              <p:cNvSpPr>
                <a:spLocks/>
              </p:cNvSpPr>
              <p:nvPr/>
            </p:nvSpPr>
            <p:spPr bwMode="auto">
              <a:xfrm>
                <a:off x="3193"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1" name="Freeform 11"/>
              <p:cNvSpPr>
                <a:spLocks/>
              </p:cNvSpPr>
              <p:nvPr/>
            </p:nvSpPr>
            <p:spPr bwMode="auto">
              <a:xfrm>
                <a:off x="3259"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2" name="Freeform 12"/>
              <p:cNvSpPr>
                <a:spLocks/>
              </p:cNvSpPr>
              <p:nvPr/>
            </p:nvSpPr>
            <p:spPr bwMode="auto">
              <a:xfrm>
                <a:off x="4345"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3" name="Freeform 13"/>
              <p:cNvSpPr>
                <a:spLocks/>
              </p:cNvSpPr>
              <p:nvPr/>
            </p:nvSpPr>
            <p:spPr bwMode="auto">
              <a:xfrm>
                <a:off x="4345"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4" name="Freeform 14"/>
              <p:cNvSpPr>
                <a:spLocks/>
              </p:cNvSpPr>
              <p:nvPr/>
            </p:nvSpPr>
            <p:spPr bwMode="auto">
              <a:xfrm>
                <a:off x="4411"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5" name="Freeform 15"/>
              <p:cNvSpPr>
                <a:spLocks/>
              </p:cNvSpPr>
              <p:nvPr/>
            </p:nvSpPr>
            <p:spPr bwMode="auto">
              <a:xfrm>
                <a:off x="2905"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6" name="Freeform 16"/>
              <p:cNvSpPr>
                <a:spLocks/>
              </p:cNvSpPr>
              <p:nvPr/>
            </p:nvSpPr>
            <p:spPr bwMode="auto">
              <a:xfrm>
                <a:off x="2905"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7" name="Freeform 17"/>
              <p:cNvSpPr>
                <a:spLocks/>
              </p:cNvSpPr>
              <p:nvPr/>
            </p:nvSpPr>
            <p:spPr bwMode="auto">
              <a:xfrm>
                <a:off x="2971"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8" name="Freeform 18"/>
              <p:cNvSpPr>
                <a:spLocks/>
              </p:cNvSpPr>
              <p:nvPr/>
            </p:nvSpPr>
            <p:spPr bwMode="auto">
              <a:xfrm>
                <a:off x="3481"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19" name="Freeform 19"/>
              <p:cNvSpPr>
                <a:spLocks/>
              </p:cNvSpPr>
              <p:nvPr/>
            </p:nvSpPr>
            <p:spPr bwMode="auto">
              <a:xfrm>
                <a:off x="3481"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0" name="Freeform 20"/>
              <p:cNvSpPr>
                <a:spLocks/>
              </p:cNvSpPr>
              <p:nvPr/>
            </p:nvSpPr>
            <p:spPr bwMode="auto">
              <a:xfrm>
                <a:off x="3547"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1" name="Freeform 21"/>
              <p:cNvSpPr>
                <a:spLocks/>
              </p:cNvSpPr>
              <p:nvPr/>
            </p:nvSpPr>
            <p:spPr bwMode="auto">
              <a:xfrm>
                <a:off x="4057"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90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90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2" name="Freeform 22"/>
              <p:cNvSpPr>
                <a:spLocks/>
              </p:cNvSpPr>
              <p:nvPr/>
            </p:nvSpPr>
            <p:spPr bwMode="auto">
              <a:xfrm>
                <a:off x="4057"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3" name="Freeform 23"/>
              <p:cNvSpPr>
                <a:spLocks/>
              </p:cNvSpPr>
              <p:nvPr/>
            </p:nvSpPr>
            <p:spPr bwMode="auto">
              <a:xfrm>
                <a:off x="4123"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4" name="Freeform 24"/>
              <p:cNvSpPr>
                <a:spLocks/>
              </p:cNvSpPr>
              <p:nvPr/>
            </p:nvSpPr>
            <p:spPr bwMode="auto">
              <a:xfrm>
                <a:off x="4633"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5" name="Freeform 25"/>
              <p:cNvSpPr>
                <a:spLocks/>
              </p:cNvSpPr>
              <p:nvPr/>
            </p:nvSpPr>
            <p:spPr bwMode="auto">
              <a:xfrm>
                <a:off x="4633"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6" name="Freeform 26"/>
              <p:cNvSpPr>
                <a:spLocks/>
              </p:cNvSpPr>
              <p:nvPr/>
            </p:nvSpPr>
            <p:spPr bwMode="auto">
              <a:xfrm>
                <a:off x="4699"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7" name="Freeform 27"/>
              <p:cNvSpPr>
                <a:spLocks/>
              </p:cNvSpPr>
              <p:nvPr/>
            </p:nvSpPr>
            <p:spPr bwMode="auto">
              <a:xfrm>
                <a:off x="4921"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7"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8" name="Freeform 28"/>
              <p:cNvSpPr>
                <a:spLocks/>
              </p:cNvSpPr>
              <p:nvPr/>
            </p:nvSpPr>
            <p:spPr bwMode="auto">
              <a:xfrm>
                <a:off x="4921"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7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7"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29" name="Freeform 29"/>
              <p:cNvSpPr>
                <a:spLocks/>
              </p:cNvSpPr>
              <p:nvPr/>
            </p:nvSpPr>
            <p:spPr bwMode="auto">
              <a:xfrm>
                <a:off x="4992" y="1393"/>
                <a:ext cx="93" cy="95"/>
              </a:xfrm>
              <a:custGeom>
                <a:avLst/>
                <a:gdLst>
                  <a:gd name="T0" fmla="*/ 0 w 98"/>
                  <a:gd name="T1" fmla="*/ 41 h 100"/>
                  <a:gd name="T2" fmla="*/ 3 w 98"/>
                  <a:gd name="T3" fmla="*/ 26 h 100"/>
                  <a:gd name="T4" fmla="*/ 9 w 98"/>
                  <a:gd name="T5" fmla="*/ 14 h 100"/>
                  <a:gd name="T6" fmla="*/ 20 w 98"/>
                  <a:gd name="T7" fmla="*/ 6 h 100"/>
                  <a:gd name="T8" fmla="*/ 33 w 98"/>
                  <a:gd name="T9" fmla="*/ 0 h 100"/>
                  <a:gd name="T10" fmla="*/ 45 w 98"/>
                  <a:gd name="T11" fmla="*/ 0 h 100"/>
                  <a:gd name="T12" fmla="*/ 59 w 98"/>
                  <a:gd name="T13" fmla="*/ 6 h 100"/>
                  <a:gd name="T14" fmla="*/ 71 w 98"/>
                  <a:gd name="T15" fmla="*/ 14 h 100"/>
                  <a:gd name="T16" fmla="*/ 76 w 98"/>
                  <a:gd name="T17" fmla="*/ 26 h 100"/>
                  <a:gd name="T18" fmla="*/ 79 w 98"/>
                  <a:gd name="T19" fmla="*/ 41 h 100"/>
                  <a:gd name="T20" fmla="*/ 76 w 98"/>
                  <a:gd name="T21" fmla="*/ 56 h 100"/>
                  <a:gd name="T22" fmla="*/ 71 w 98"/>
                  <a:gd name="T23" fmla="*/ 67 h 100"/>
                  <a:gd name="T24" fmla="*/ 59 w 98"/>
                  <a:gd name="T25" fmla="*/ 76 h 100"/>
                  <a:gd name="T26" fmla="*/ 45 w 98"/>
                  <a:gd name="T27" fmla="*/ 81 h 100"/>
                  <a:gd name="T28" fmla="*/ 33 w 98"/>
                  <a:gd name="T29" fmla="*/ 81 h 100"/>
                  <a:gd name="T30" fmla="*/ 20 w 98"/>
                  <a:gd name="T31" fmla="*/ 76 h 100"/>
                  <a:gd name="T32" fmla="*/ 9 w 98"/>
                  <a:gd name="T33" fmla="*/ 67 h 100"/>
                  <a:gd name="T34" fmla="*/ 3 w 98"/>
                  <a:gd name="T35" fmla="*/ 56 h 100"/>
                  <a:gd name="T36" fmla="*/ 0 w 98"/>
                  <a:gd name="T37" fmla="*/ 41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grpSp>
        <p:grpSp>
          <p:nvGrpSpPr>
            <p:cNvPr id="19481" name="Group 30"/>
            <p:cNvGrpSpPr>
              <a:grpSpLocks/>
            </p:cNvGrpSpPr>
            <p:nvPr/>
          </p:nvGrpSpPr>
          <p:grpSpPr bwMode="auto">
            <a:xfrm>
              <a:off x="2784" y="2160"/>
              <a:ext cx="2245" cy="569"/>
              <a:chOff x="2905" y="1393"/>
              <a:chExt cx="2245" cy="569"/>
            </a:xfrm>
          </p:grpSpPr>
          <p:sp>
            <p:nvSpPr>
              <p:cNvPr id="19482" name="Freeform 31"/>
              <p:cNvSpPr>
                <a:spLocks/>
              </p:cNvSpPr>
              <p:nvPr/>
            </p:nvSpPr>
            <p:spPr bwMode="auto">
              <a:xfrm>
                <a:off x="3769"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7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7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83" name="Freeform 32"/>
              <p:cNvSpPr>
                <a:spLocks/>
              </p:cNvSpPr>
              <p:nvPr/>
            </p:nvSpPr>
            <p:spPr bwMode="auto">
              <a:xfrm>
                <a:off x="3769"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84" name="Freeform 33"/>
              <p:cNvSpPr>
                <a:spLocks/>
              </p:cNvSpPr>
              <p:nvPr/>
            </p:nvSpPr>
            <p:spPr bwMode="auto">
              <a:xfrm>
                <a:off x="3835"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85" name="Freeform 34"/>
              <p:cNvSpPr>
                <a:spLocks/>
              </p:cNvSpPr>
              <p:nvPr/>
            </p:nvSpPr>
            <p:spPr bwMode="auto">
              <a:xfrm>
                <a:off x="3193"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86" name="Freeform 35"/>
              <p:cNvSpPr>
                <a:spLocks/>
              </p:cNvSpPr>
              <p:nvPr/>
            </p:nvSpPr>
            <p:spPr bwMode="auto">
              <a:xfrm>
                <a:off x="3193"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87" name="Freeform 36"/>
              <p:cNvSpPr>
                <a:spLocks/>
              </p:cNvSpPr>
              <p:nvPr/>
            </p:nvSpPr>
            <p:spPr bwMode="auto">
              <a:xfrm>
                <a:off x="3259"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88" name="Freeform 37"/>
              <p:cNvSpPr>
                <a:spLocks/>
              </p:cNvSpPr>
              <p:nvPr/>
            </p:nvSpPr>
            <p:spPr bwMode="auto">
              <a:xfrm>
                <a:off x="4345"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89" name="Freeform 38"/>
              <p:cNvSpPr>
                <a:spLocks/>
              </p:cNvSpPr>
              <p:nvPr/>
            </p:nvSpPr>
            <p:spPr bwMode="auto">
              <a:xfrm>
                <a:off x="4345"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0" name="Freeform 39"/>
              <p:cNvSpPr>
                <a:spLocks/>
              </p:cNvSpPr>
              <p:nvPr/>
            </p:nvSpPr>
            <p:spPr bwMode="auto">
              <a:xfrm>
                <a:off x="4411"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1" name="Freeform 40"/>
              <p:cNvSpPr>
                <a:spLocks/>
              </p:cNvSpPr>
              <p:nvPr/>
            </p:nvSpPr>
            <p:spPr bwMode="auto">
              <a:xfrm>
                <a:off x="2905"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2" name="Freeform 41"/>
              <p:cNvSpPr>
                <a:spLocks/>
              </p:cNvSpPr>
              <p:nvPr/>
            </p:nvSpPr>
            <p:spPr bwMode="auto">
              <a:xfrm>
                <a:off x="2905"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3" name="Freeform 42"/>
              <p:cNvSpPr>
                <a:spLocks/>
              </p:cNvSpPr>
              <p:nvPr/>
            </p:nvSpPr>
            <p:spPr bwMode="auto">
              <a:xfrm>
                <a:off x="2971"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4" name="Freeform 43"/>
              <p:cNvSpPr>
                <a:spLocks/>
              </p:cNvSpPr>
              <p:nvPr/>
            </p:nvSpPr>
            <p:spPr bwMode="auto">
              <a:xfrm>
                <a:off x="3481"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5" name="Freeform 44"/>
              <p:cNvSpPr>
                <a:spLocks/>
              </p:cNvSpPr>
              <p:nvPr/>
            </p:nvSpPr>
            <p:spPr bwMode="auto">
              <a:xfrm>
                <a:off x="3481"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6" name="Freeform 45"/>
              <p:cNvSpPr>
                <a:spLocks/>
              </p:cNvSpPr>
              <p:nvPr/>
            </p:nvSpPr>
            <p:spPr bwMode="auto">
              <a:xfrm>
                <a:off x="3547"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7" name="Freeform 46"/>
              <p:cNvSpPr>
                <a:spLocks/>
              </p:cNvSpPr>
              <p:nvPr/>
            </p:nvSpPr>
            <p:spPr bwMode="auto">
              <a:xfrm>
                <a:off x="4057"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90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90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8" name="Freeform 47"/>
              <p:cNvSpPr>
                <a:spLocks/>
              </p:cNvSpPr>
              <p:nvPr/>
            </p:nvSpPr>
            <p:spPr bwMode="auto">
              <a:xfrm>
                <a:off x="4057"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99" name="Freeform 48"/>
              <p:cNvSpPr>
                <a:spLocks/>
              </p:cNvSpPr>
              <p:nvPr/>
            </p:nvSpPr>
            <p:spPr bwMode="auto">
              <a:xfrm>
                <a:off x="4123"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0" name="Freeform 49"/>
              <p:cNvSpPr>
                <a:spLocks/>
              </p:cNvSpPr>
              <p:nvPr/>
            </p:nvSpPr>
            <p:spPr bwMode="auto">
              <a:xfrm>
                <a:off x="4633"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1" name="Freeform 50"/>
              <p:cNvSpPr>
                <a:spLocks/>
              </p:cNvSpPr>
              <p:nvPr/>
            </p:nvSpPr>
            <p:spPr bwMode="auto">
              <a:xfrm>
                <a:off x="4633"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2" name="Freeform 51"/>
              <p:cNvSpPr>
                <a:spLocks/>
              </p:cNvSpPr>
              <p:nvPr/>
            </p:nvSpPr>
            <p:spPr bwMode="auto">
              <a:xfrm>
                <a:off x="4699"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3" name="Freeform 52"/>
              <p:cNvSpPr>
                <a:spLocks/>
              </p:cNvSpPr>
              <p:nvPr/>
            </p:nvSpPr>
            <p:spPr bwMode="auto">
              <a:xfrm>
                <a:off x="4921"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7"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4" name="Freeform 53"/>
              <p:cNvSpPr>
                <a:spLocks/>
              </p:cNvSpPr>
              <p:nvPr/>
            </p:nvSpPr>
            <p:spPr bwMode="auto">
              <a:xfrm>
                <a:off x="4921"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7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7"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505" name="Freeform 54"/>
              <p:cNvSpPr>
                <a:spLocks/>
              </p:cNvSpPr>
              <p:nvPr/>
            </p:nvSpPr>
            <p:spPr bwMode="auto">
              <a:xfrm>
                <a:off x="4992" y="1393"/>
                <a:ext cx="93" cy="95"/>
              </a:xfrm>
              <a:custGeom>
                <a:avLst/>
                <a:gdLst>
                  <a:gd name="T0" fmla="*/ 0 w 98"/>
                  <a:gd name="T1" fmla="*/ 41 h 100"/>
                  <a:gd name="T2" fmla="*/ 3 w 98"/>
                  <a:gd name="T3" fmla="*/ 26 h 100"/>
                  <a:gd name="T4" fmla="*/ 9 w 98"/>
                  <a:gd name="T5" fmla="*/ 14 h 100"/>
                  <a:gd name="T6" fmla="*/ 20 w 98"/>
                  <a:gd name="T7" fmla="*/ 6 h 100"/>
                  <a:gd name="T8" fmla="*/ 33 w 98"/>
                  <a:gd name="T9" fmla="*/ 0 h 100"/>
                  <a:gd name="T10" fmla="*/ 45 w 98"/>
                  <a:gd name="T11" fmla="*/ 0 h 100"/>
                  <a:gd name="T12" fmla="*/ 59 w 98"/>
                  <a:gd name="T13" fmla="*/ 6 h 100"/>
                  <a:gd name="T14" fmla="*/ 71 w 98"/>
                  <a:gd name="T15" fmla="*/ 14 h 100"/>
                  <a:gd name="T16" fmla="*/ 76 w 98"/>
                  <a:gd name="T17" fmla="*/ 26 h 100"/>
                  <a:gd name="T18" fmla="*/ 79 w 98"/>
                  <a:gd name="T19" fmla="*/ 41 h 100"/>
                  <a:gd name="T20" fmla="*/ 76 w 98"/>
                  <a:gd name="T21" fmla="*/ 56 h 100"/>
                  <a:gd name="T22" fmla="*/ 71 w 98"/>
                  <a:gd name="T23" fmla="*/ 67 h 100"/>
                  <a:gd name="T24" fmla="*/ 59 w 98"/>
                  <a:gd name="T25" fmla="*/ 76 h 100"/>
                  <a:gd name="T26" fmla="*/ 45 w 98"/>
                  <a:gd name="T27" fmla="*/ 81 h 100"/>
                  <a:gd name="T28" fmla="*/ 33 w 98"/>
                  <a:gd name="T29" fmla="*/ 81 h 100"/>
                  <a:gd name="T30" fmla="*/ 20 w 98"/>
                  <a:gd name="T31" fmla="*/ 76 h 100"/>
                  <a:gd name="T32" fmla="*/ 9 w 98"/>
                  <a:gd name="T33" fmla="*/ 67 h 100"/>
                  <a:gd name="T34" fmla="*/ 3 w 98"/>
                  <a:gd name="T35" fmla="*/ 56 h 100"/>
                  <a:gd name="T36" fmla="*/ 0 w 98"/>
                  <a:gd name="T37" fmla="*/ 41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grpSp>
      </p:grpSp>
      <p:sp>
        <p:nvSpPr>
          <p:cNvPr id="19462" name="Text Box 55"/>
          <p:cNvSpPr txBox="1">
            <a:spLocks noChangeArrowheads="1"/>
          </p:cNvSpPr>
          <p:nvPr/>
        </p:nvSpPr>
        <p:spPr bwMode="auto">
          <a:xfrm>
            <a:off x="5943600" y="3505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2400">
                <a:latin typeface="Times New Roman" pitchFamily="18" charset="0"/>
              </a:rPr>
              <a:t>Population</a:t>
            </a:r>
          </a:p>
        </p:txBody>
      </p:sp>
      <p:grpSp>
        <p:nvGrpSpPr>
          <p:cNvPr id="19463" name="Group 56"/>
          <p:cNvGrpSpPr>
            <a:grpSpLocks/>
          </p:cNvGrpSpPr>
          <p:nvPr/>
        </p:nvGrpSpPr>
        <p:grpSpPr bwMode="auto">
          <a:xfrm>
            <a:off x="7086600" y="5334001"/>
            <a:ext cx="2192338" cy="904875"/>
            <a:chOff x="1968" y="3285"/>
            <a:chExt cx="1381" cy="570"/>
          </a:xfrm>
        </p:grpSpPr>
        <p:sp>
          <p:nvSpPr>
            <p:cNvPr id="19468" name="Freeform 57"/>
            <p:cNvSpPr>
              <a:spLocks/>
            </p:cNvSpPr>
            <p:nvPr/>
          </p:nvSpPr>
          <p:spPr bwMode="auto">
            <a:xfrm>
              <a:off x="2256" y="3408"/>
              <a:ext cx="230" cy="446"/>
            </a:xfrm>
            <a:custGeom>
              <a:avLst/>
              <a:gdLst>
                <a:gd name="T0" fmla="*/ 127 w 230"/>
                <a:gd name="T1" fmla="*/ 417 h 446"/>
                <a:gd name="T2" fmla="*/ 129 w 230"/>
                <a:gd name="T3" fmla="*/ 430 h 446"/>
                <a:gd name="T4" fmla="*/ 137 w 230"/>
                <a:gd name="T5" fmla="*/ 442 h 446"/>
                <a:gd name="T6" fmla="*/ 151 w 230"/>
                <a:gd name="T7" fmla="*/ 445 h 446"/>
                <a:gd name="T8" fmla="*/ 158 w 230"/>
                <a:gd name="T9" fmla="*/ 445 h 446"/>
                <a:gd name="T10" fmla="*/ 171 w 230"/>
                <a:gd name="T11" fmla="*/ 442 h 446"/>
                <a:gd name="T12" fmla="*/ 181 w 230"/>
                <a:gd name="T13" fmla="*/ 430 h 446"/>
                <a:gd name="T14" fmla="*/ 184 w 230"/>
                <a:gd name="T15" fmla="*/ 417 h 446"/>
                <a:gd name="T16" fmla="*/ 184 w 230"/>
                <a:gd name="T17" fmla="*/ 209 h 446"/>
                <a:gd name="T18" fmla="*/ 184 w 230"/>
                <a:gd name="T19" fmla="*/ 47 h 446"/>
                <a:gd name="T20" fmla="*/ 184 w 230"/>
                <a:gd name="T21" fmla="*/ 42 h 446"/>
                <a:gd name="T22" fmla="*/ 189 w 230"/>
                <a:gd name="T23" fmla="*/ 40 h 446"/>
                <a:gd name="T24" fmla="*/ 193 w 230"/>
                <a:gd name="T25" fmla="*/ 42 h 446"/>
                <a:gd name="T26" fmla="*/ 195 w 230"/>
                <a:gd name="T27" fmla="*/ 47 h 446"/>
                <a:gd name="T28" fmla="*/ 195 w 230"/>
                <a:gd name="T29" fmla="*/ 198 h 446"/>
                <a:gd name="T30" fmla="*/ 197 w 230"/>
                <a:gd name="T31" fmla="*/ 206 h 446"/>
                <a:gd name="T32" fmla="*/ 203 w 230"/>
                <a:gd name="T33" fmla="*/ 213 h 446"/>
                <a:gd name="T34" fmla="*/ 212 w 230"/>
                <a:gd name="T35" fmla="*/ 215 h 446"/>
                <a:gd name="T36" fmla="*/ 221 w 230"/>
                <a:gd name="T37" fmla="*/ 213 h 446"/>
                <a:gd name="T38" fmla="*/ 227 w 230"/>
                <a:gd name="T39" fmla="*/ 206 h 446"/>
                <a:gd name="T40" fmla="*/ 229 w 230"/>
                <a:gd name="T41" fmla="*/ 198 h 446"/>
                <a:gd name="T42" fmla="*/ 229 w 230"/>
                <a:gd name="T43" fmla="*/ 19 h 446"/>
                <a:gd name="T44" fmla="*/ 227 w 230"/>
                <a:gd name="T45" fmla="*/ 10 h 446"/>
                <a:gd name="T46" fmla="*/ 221 w 230"/>
                <a:gd name="T47" fmla="*/ 2 h 446"/>
                <a:gd name="T48" fmla="*/ 212 w 230"/>
                <a:gd name="T49" fmla="*/ 0 h 446"/>
                <a:gd name="T50" fmla="*/ 17 w 230"/>
                <a:gd name="T51" fmla="*/ 0 h 446"/>
                <a:gd name="T52" fmla="*/ 8 w 230"/>
                <a:gd name="T53" fmla="*/ 2 h 446"/>
                <a:gd name="T54" fmla="*/ 2 w 230"/>
                <a:gd name="T55" fmla="*/ 10 h 446"/>
                <a:gd name="T56" fmla="*/ 0 w 230"/>
                <a:gd name="T57" fmla="*/ 19 h 446"/>
                <a:gd name="T58" fmla="*/ 0 w 230"/>
                <a:gd name="T59" fmla="*/ 198 h 446"/>
                <a:gd name="T60" fmla="*/ 2 w 230"/>
                <a:gd name="T61" fmla="*/ 206 h 446"/>
                <a:gd name="T62" fmla="*/ 8 w 230"/>
                <a:gd name="T63" fmla="*/ 213 h 446"/>
                <a:gd name="T64" fmla="*/ 17 w 230"/>
                <a:gd name="T65" fmla="*/ 215 h 446"/>
                <a:gd name="T66" fmla="*/ 26 w 230"/>
                <a:gd name="T67" fmla="*/ 213 h 446"/>
                <a:gd name="T68" fmla="*/ 32 w 230"/>
                <a:gd name="T69" fmla="*/ 206 h 446"/>
                <a:gd name="T70" fmla="*/ 34 w 230"/>
                <a:gd name="T71" fmla="*/ 198 h 446"/>
                <a:gd name="T72" fmla="*/ 34 w 230"/>
                <a:gd name="T73" fmla="*/ 47 h 446"/>
                <a:gd name="T74" fmla="*/ 36 w 230"/>
                <a:gd name="T75" fmla="*/ 42 h 446"/>
                <a:gd name="T76" fmla="*/ 40 w 230"/>
                <a:gd name="T77" fmla="*/ 40 h 446"/>
                <a:gd name="T78" fmla="*/ 44 w 230"/>
                <a:gd name="T79" fmla="*/ 42 h 446"/>
                <a:gd name="T80" fmla="*/ 44 w 230"/>
                <a:gd name="T81" fmla="*/ 47 h 446"/>
                <a:gd name="T82" fmla="*/ 44 w 230"/>
                <a:gd name="T83" fmla="*/ 209 h 446"/>
                <a:gd name="T84" fmla="*/ 44 w 230"/>
                <a:gd name="T85" fmla="*/ 417 h 446"/>
                <a:gd name="T86" fmla="*/ 48 w 230"/>
                <a:gd name="T87" fmla="*/ 430 h 446"/>
                <a:gd name="T88" fmla="*/ 58 w 230"/>
                <a:gd name="T89" fmla="*/ 442 h 446"/>
                <a:gd name="T90" fmla="*/ 71 w 230"/>
                <a:gd name="T91" fmla="*/ 445 h 446"/>
                <a:gd name="T92" fmla="*/ 78 w 230"/>
                <a:gd name="T93" fmla="*/ 445 h 446"/>
                <a:gd name="T94" fmla="*/ 91 w 230"/>
                <a:gd name="T95" fmla="*/ 442 h 446"/>
                <a:gd name="T96" fmla="*/ 100 w 230"/>
                <a:gd name="T97" fmla="*/ 430 h 446"/>
                <a:gd name="T98" fmla="*/ 102 w 230"/>
                <a:gd name="T99" fmla="*/ 417 h 446"/>
                <a:gd name="T100" fmla="*/ 102 w 230"/>
                <a:gd name="T101" fmla="*/ 221 h 446"/>
                <a:gd name="T102" fmla="*/ 106 w 230"/>
                <a:gd name="T103" fmla="*/ 213 h 446"/>
                <a:gd name="T104" fmla="*/ 114 w 230"/>
                <a:gd name="T105" fmla="*/ 209 h 446"/>
                <a:gd name="T106" fmla="*/ 123 w 230"/>
                <a:gd name="T107" fmla="*/ 213 h 446"/>
                <a:gd name="T108" fmla="*/ 127 w 230"/>
                <a:gd name="T109" fmla="*/ 221 h 446"/>
                <a:gd name="T110" fmla="*/ 127 w 230"/>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6"/>
                <a:gd name="T170" fmla="*/ 230 w 230"/>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6">
                  <a:moveTo>
                    <a:pt x="127" y="417"/>
                  </a:moveTo>
                  <a:lnTo>
                    <a:pt x="129"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4" y="209"/>
                  </a:lnTo>
                  <a:lnTo>
                    <a:pt x="123" y="213"/>
                  </a:lnTo>
                  <a:lnTo>
                    <a:pt x="127" y="221"/>
                  </a:lnTo>
                  <a:lnTo>
                    <a:pt x="127" y="417"/>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69" name="Freeform 58"/>
            <p:cNvSpPr>
              <a:spLocks/>
            </p:cNvSpPr>
            <p:nvPr/>
          </p:nvSpPr>
          <p:spPr bwMode="auto">
            <a:xfrm>
              <a:off x="2322" y="3285"/>
              <a:ext cx="98" cy="101"/>
            </a:xfrm>
            <a:custGeom>
              <a:avLst/>
              <a:gdLst>
                <a:gd name="T0" fmla="*/ 0 w 98"/>
                <a:gd name="T1" fmla="*/ 50 h 101"/>
                <a:gd name="T2" fmla="*/ 4 w 98"/>
                <a:gd name="T3" fmla="*/ 32 h 101"/>
                <a:gd name="T4" fmla="*/ 10 w 98"/>
                <a:gd name="T5" fmla="*/ 19 h 101"/>
                <a:gd name="T6" fmla="*/ 25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5 w 98"/>
                <a:gd name="T31" fmla="*/ 94 h 101"/>
                <a:gd name="T32" fmla="*/ 10 w 98"/>
                <a:gd name="T33" fmla="*/ 84 h 101"/>
                <a:gd name="T34" fmla="*/ 4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4" y="32"/>
                  </a:lnTo>
                  <a:lnTo>
                    <a:pt x="10" y="19"/>
                  </a:lnTo>
                  <a:lnTo>
                    <a:pt x="25"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5" y="94"/>
                  </a:lnTo>
                  <a:lnTo>
                    <a:pt x="10" y="84"/>
                  </a:lnTo>
                  <a:lnTo>
                    <a:pt x="4" y="68"/>
                  </a:lnTo>
                  <a:lnTo>
                    <a:pt x="0" y="50"/>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0" name="Freeform 59"/>
            <p:cNvSpPr>
              <a:spLocks/>
            </p:cNvSpPr>
            <p:nvPr/>
          </p:nvSpPr>
          <p:spPr bwMode="auto">
            <a:xfrm>
              <a:off x="2544" y="3408"/>
              <a:ext cx="230" cy="446"/>
            </a:xfrm>
            <a:custGeom>
              <a:avLst/>
              <a:gdLst>
                <a:gd name="T0" fmla="*/ 127 w 230"/>
                <a:gd name="T1" fmla="*/ 417 h 446"/>
                <a:gd name="T2" fmla="*/ 129 w 230"/>
                <a:gd name="T3" fmla="*/ 430 h 446"/>
                <a:gd name="T4" fmla="*/ 137 w 230"/>
                <a:gd name="T5" fmla="*/ 442 h 446"/>
                <a:gd name="T6" fmla="*/ 151 w 230"/>
                <a:gd name="T7" fmla="*/ 445 h 446"/>
                <a:gd name="T8" fmla="*/ 158 w 230"/>
                <a:gd name="T9" fmla="*/ 445 h 446"/>
                <a:gd name="T10" fmla="*/ 171 w 230"/>
                <a:gd name="T11" fmla="*/ 442 h 446"/>
                <a:gd name="T12" fmla="*/ 181 w 230"/>
                <a:gd name="T13" fmla="*/ 430 h 446"/>
                <a:gd name="T14" fmla="*/ 184 w 230"/>
                <a:gd name="T15" fmla="*/ 417 h 446"/>
                <a:gd name="T16" fmla="*/ 184 w 230"/>
                <a:gd name="T17" fmla="*/ 209 h 446"/>
                <a:gd name="T18" fmla="*/ 184 w 230"/>
                <a:gd name="T19" fmla="*/ 47 h 446"/>
                <a:gd name="T20" fmla="*/ 184 w 230"/>
                <a:gd name="T21" fmla="*/ 42 h 446"/>
                <a:gd name="T22" fmla="*/ 189 w 230"/>
                <a:gd name="T23" fmla="*/ 40 h 446"/>
                <a:gd name="T24" fmla="*/ 193 w 230"/>
                <a:gd name="T25" fmla="*/ 42 h 446"/>
                <a:gd name="T26" fmla="*/ 195 w 230"/>
                <a:gd name="T27" fmla="*/ 47 h 446"/>
                <a:gd name="T28" fmla="*/ 195 w 230"/>
                <a:gd name="T29" fmla="*/ 198 h 446"/>
                <a:gd name="T30" fmla="*/ 197 w 230"/>
                <a:gd name="T31" fmla="*/ 206 h 446"/>
                <a:gd name="T32" fmla="*/ 203 w 230"/>
                <a:gd name="T33" fmla="*/ 213 h 446"/>
                <a:gd name="T34" fmla="*/ 212 w 230"/>
                <a:gd name="T35" fmla="*/ 215 h 446"/>
                <a:gd name="T36" fmla="*/ 221 w 230"/>
                <a:gd name="T37" fmla="*/ 213 h 446"/>
                <a:gd name="T38" fmla="*/ 227 w 230"/>
                <a:gd name="T39" fmla="*/ 206 h 446"/>
                <a:gd name="T40" fmla="*/ 229 w 230"/>
                <a:gd name="T41" fmla="*/ 198 h 446"/>
                <a:gd name="T42" fmla="*/ 229 w 230"/>
                <a:gd name="T43" fmla="*/ 19 h 446"/>
                <a:gd name="T44" fmla="*/ 227 w 230"/>
                <a:gd name="T45" fmla="*/ 10 h 446"/>
                <a:gd name="T46" fmla="*/ 221 w 230"/>
                <a:gd name="T47" fmla="*/ 2 h 446"/>
                <a:gd name="T48" fmla="*/ 212 w 230"/>
                <a:gd name="T49" fmla="*/ 0 h 446"/>
                <a:gd name="T50" fmla="*/ 17 w 230"/>
                <a:gd name="T51" fmla="*/ 0 h 446"/>
                <a:gd name="T52" fmla="*/ 8 w 230"/>
                <a:gd name="T53" fmla="*/ 2 h 446"/>
                <a:gd name="T54" fmla="*/ 2 w 230"/>
                <a:gd name="T55" fmla="*/ 10 h 446"/>
                <a:gd name="T56" fmla="*/ 0 w 230"/>
                <a:gd name="T57" fmla="*/ 19 h 446"/>
                <a:gd name="T58" fmla="*/ 0 w 230"/>
                <a:gd name="T59" fmla="*/ 198 h 446"/>
                <a:gd name="T60" fmla="*/ 2 w 230"/>
                <a:gd name="T61" fmla="*/ 206 h 446"/>
                <a:gd name="T62" fmla="*/ 8 w 230"/>
                <a:gd name="T63" fmla="*/ 213 h 446"/>
                <a:gd name="T64" fmla="*/ 17 w 230"/>
                <a:gd name="T65" fmla="*/ 215 h 446"/>
                <a:gd name="T66" fmla="*/ 26 w 230"/>
                <a:gd name="T67" fmla="*/ 213 h 446"/>
                <a:gd name="T68" fmla="*/ 32 w 230"/>
                <a:gd name="T69" fmla="*/ 206 h 446"/>
                <a:gd name="T70" fmla="*/ 34 w 230"/>
                <a:gd name="T71" fmla="*/ 198 h 446"/>
                <a:gd name="T72" fmla="*/ 34 w 230"/>
                <a:gd name="T73" fmla="*/ 47 h 446"/>
                <a:gd name="T74" fmla="*/ 36 w 230"/>
                <a:gd name="T75" fmla="*/ 42 h 446"/>
                <a:gd name="T76" fmla="*/ 40 w 230"/>
                <a:gd name="T77" fmla="*/ 40 h 446"/>
                <a:gd name="T78" fmla="*/ 44 w 230"/>
                <a:gd name="T79" fmla="*/ 42 h 446"/>
                <a:gd name="T80" fmla="*/ 44 w 230"/>
                <a:gd name="T81" fmla="*/ 47 h 446"/>
                <a:gd name="T82" fmla="*/ 44 w 230"/>
                <a:gd name="T83" fmla="*/ 209 h 446"/>
                <a:gd name="T84" fmla="*/ 44 w 230"/>
                <a:gd name="T85" fmla="*/ 417 h 446"/>
                <a:gd name="T86" fmla="*/ 48 w 230"/>
                <a:gd name="T87" fmla="*/ 430 h 446"/>
                <a:gd name="T88" fmla="*/ 58 w 230"/>
                <a:gd name="T89" fmla="*/ 442 h 446"/>
                <a:gd name="T90" fmla="*/ 71 w 230"/>
                <a:gd name="T91" fmla="*/ 445 h 446"/>
                <a:gd name="T92" fmla="*/ 78 w 230"/>
                <a:gd name="T93" fmla="*/ 445 h 446"/>
                <a:gd name="T94" fmla="*/ 91 w 230"/>
                <a:gd name="T95" fmla="*/ 442 h 446"/>
                <a:gd name="T96" fmla="*/ 100 w 230"/>
                <a:gd name="T97" fmla="*/ 430 h 446"/>
                <a:gd name="T98" fmla="*/ 102 w 230"/>
                <a:gd name="T99" fmla="*/ 417 h 446"/>
                <a:gd name="T100" fmla="*/ 102 w 230"/>
                <a:gd name="T101" fmla="*/ 221 h 446"/>
                <a:gd name="T102" fmla="*/ 106 w 230"/>
                <a:gd name="T103" fmla="*/ 213 h 446"/>
                <a:gd name="T104" fmla="*/ 113 w 230"/>
                <a:gd name="T105" fmla="*/ 209 h 446"/>
                <a:gd name="T106" fmla="*/ 123 w 230"/>
                <a:gd name="T107" fmla="*/ 213 h 446"/>
                <a:gd name="T108" fmla="*/ 127 w 230"/>
                <a:gd name="T109" fmla="*/ 221 h 446"/>
                <a:gd name="T110" fmla="*/ 127 w 230"/>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6"/>
                <a:gd name="T170" fmla="*/ 230 w 230"/>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6">
                  <a:moveTo>
                    <a:pt x="127" y="417"/>
                  </a:moveTo>
                  <a:lnTo>
                    <a:pt x="129"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3" y="209"/>
                  </a:lnTo>
                  <a:lnTo>
                    <a:pt x="123" y="213"/>
                  </a:lnTo>
                  <a:lnTo>
                    <a:pt x="127" y="221"/>
                  </a:lnTo>
                  <a:lnTo>
                    <a:pt x="127" y="417"/>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1" name="Freeform 60"/>
            <p:cNvSpPr>
              <a:spLocks/>
            </p:cNvSpPr>
            <p:nvPr/>
          </p:nvSpPr>
          <p:spPr bwMode="auto">
            <a:xfrm>
              <a:off x="2610" y="3285"/>
              <a:ext cx="98" cy="101"/>
            </a:xfrm>
            <a:custGeom>
              <a:avLst/>
              <a:gdLst>
                <a:gd name="T0" fmla="*/ 0 w 98"/>
                <a:gd name="T1" fmla="*/ 50 h 101"/>
                <a:gd name="T2" fmla="*/ 3 w 98"/>
                <a:gd name="T3" fmla="*/ 32 h 101"/>
                <a:gd name="T4" fmla="*/ 10 w 98"/>
                <a:gd name="T5" fmla="*/ 19 h 101"/>
                <a:gd name="T6" fmla="*/ 25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5 w 98"/>
                <a:gd name="T31" fmla="*/ 94 h 101"/>
                <a:gd name="T32" fmla="*/ 10 w 98"/>
                <a:gd name="T33" fmla="*/ 84 h 101"/>
                <a:gd name="T34" fmla="*/ 3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3" y="32"/>
                  </a:lnTo>
                  <a:lnTo>
                    <a:pt x="10" y="19"/>
                  </a:lnTo>
                  <a:lnTo>
                    <a:pt x="25"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5" y="94"/>
                  </a:lnTo>
                  <a:lnTo>
                    <a:pt x="10" y="84"/>
                  </a:lnTo>
                  <a:lnTo>
                    <a:pt x="3" y="68"/>
                  </a:lnTo>
                  <a:lnTo>
                    <a:pt x="0" y="50"/>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2" name="Freeform 61"/>
            <p:cNvSpPr>
              <a:spLocks/>
            </p:cNvSpPr>
            <p:nvPr/>
          </p:nvSpPr>
          <p:spPr bwMode="auto">
            <a:xfrm>
              <a:off x="2832" y="3408"/>
              <a:ext cx="230" cy="446"/>
            </a:xfrm>
            <a:custGeom>
              <a:avLst/>
              <a:gdLst>
                <a:gd name="T0" fmla="*/ 127 w 230"/>
                <a:gd name="T1" fmla="*/ 417 h 446"/>
                <a:gd name="T2" fmla="*/ 129 w 230"/>
                <a:gd name="T3" fmla="*/ 430 h 446"/>
                <a:gd name="T4" fmla="*/ 137 w 230"/>
                <a:gd name="T5" fmla="*/ 442 h 446"/>
                <a:gd name="T6" fmla="*/ 151 w 230"/>
                <a:gd name="T7" fmla="*/ 445 h 446"/>
                <a:gd name="T8" fmla="*/ 158 w 230"/>
                <a:gd name="T9" fmla="*/ 445 h 446"/>
                <a:gd name="T10" fmla="*/ 171 w 230"/>
                <a:gd name="T11" fmla="*/ 442 h 446"/>
                <a:gd name="T12" fmla="*/ 181 w 230"/>
                <a:gd name="T13" fmla="*/ 430 h 446"/>
                <a:gd name="T14" fmla="*/ 184 w 230"/>
                <a:gd name="T15" fmla="*/ 417 h 446"/>
                <a:gd name="T16" fmla="*/ 184 w 230"/>
                <a:gd name="T17" fmla="*/ 209 h 446"/>
                <a:gd name="T18" fmla="*/ 184 w 230"/>
                <a:gd name="T19" fmla="*/ 47 h 446"/>
                <a:gd name="T20" fmla="*/ 184 w 230"/>
                <a:gd name="T21" fmla="*/ 42 h 446"/>
                <a:gd name="T22" fmla="*/ 189 w 230"/>
                <a:gd name="T23" fmla="*/ 40 h 446"/>
                <a:gd name="T24" fmla="*/ 193 w 230"/>
                <a:gd name="T25" fmla="*/ 42 h 446"/>
                <a:gd name="T26" fmla="*/ 195 w 230"/>
                <a:gd name="T27" fmla="*/ 47 h 446"/>
                <a:gd name="T28" fmla="*/ 195 w 230"/>
                <a:gd name="T29" fmla="*/ 198 h 446"/>
                <a:gd name="T30" fmla="*/ 197 w 230"/>
                <a:gd name="T31" fmla="*/ 206 h 446"/>
                <a:gd name="T32" fmla="*/ 203 w 230"/>
                <a:gd name="T33" fmla="*/ 213 h 446"/>
                <a:gd name="T34" fmla="*/ 212 w 230"/>
                <a:gd name="T35" fmla="*/ 215 h 446"/>
                <a:gd name="T36" fmla="*/ 221 w 230"/>
                <a:gd name="T37" fmla="*/ 213 h 446"/>
                <a:gd name="T38" fmla="*/ 227 w 230"/>
                <a:gd name="T39" fmla="*/ 206 h 446"/>
                <a:gd name="T40" fmla="*/ 229 w 230"/>
                <a:gd name="T41" fmla="*/ 198 h 446"/>
                <a:gd name="T42" fmla="*/ 229 w 230"/>
                <a:gd name="T43" fmla="*/ 19 h 446"/>
                <a:gd name="T44" fmla="*/ 227 w 230"/>
                <a:gd name="T45" fmla="*/ 10 h 446"/>
                <a:gd name="T46" fmla="*/ 221 w 230"/>
                <a:gd name="T47" fmla="*/ 2 h 446"/>
                <a:gd name="T48" fmla="*/ 212 w 230"/>
                <a:gd name="T49" fmla="*/ 0 h 446"/>
                <a:gd name="T50" fmla="*/ 17 w 230"/>
                <a:gd name="T51" fmla="*/ 0 h 446"/>
                <a:gd name="T52" fmla="*/ 8 w 230"/>
                <a:gd name="T53" fmla="*/ 2 h 446"/>
                <a:gd name="T54" fmla="*/ 2 w 230"/>
                <a:gd name="T55" fmla="*/ 10 h 446"/>
                <a:gd name="T56" fmla="*/ 0 w 230"/>
                <a:gd name="T57" fmla="*/ 19 h 446"/>
                <a:gd name="T58" fmla="*/ 0 w 230"/>
                <a:gd name="T59" fmla="*/ 198 h 446"/>
                <a:gd name="T60" fmla="*/ 2 w 230"/>
                <a:gd name="T61" fmla="*/ 206 h 446"/>
                <a:gd name="T62" fmla="*/ 8 w 230"/>
                <a:gd name="T63" fmla="*/ 213 h 446"/>
                <a:gd name="T64" fmla="*/ 17 w 230"/>
                <a:gd name="T65" fmla="*/ 215 h 446"/>
                <a:gd name="T66" fmla="*/ 26 w 230"/>
                <a:gd name="T67" fmla="*/ 213 h 446"/>
                <a:gd name="T68" fmla="*/ 32 w 230"/>
                <a:gd name="T69" fmla="*/ 206 h 446"/>
                <a:gd name="T70" fmla="*/ 34 w 230"/>
                <a:gd name="T71" fmla="*/ 198 h 446"/>
                <a:gd name="T72" fmla="*/ 34 w 230"/>
                <a:gd name="T73" fmla="*/ 47 h 446"/>
                <a:gd name="T74" fmla="*/ 36 w 230"/>
                <a:gd name="T75" fmla="*/ 42 h 446"/>
                <a:gd name="T76" fmla="*/ 40 w 230"/>
                <a:gd name="T77" fmla="*/ 40 h 446"/>
                <a:gd name="T78" fmla="*/ 44 w 230"/>
                <a:gd name="T79" fmla="*/ 42 h 446"/>
                <a:gd name="T80" fmla="*/ 44 w 230"/>
                <a:gd name="T81" fmla="*/ 47 h 446"/>
                <a:gd name="T82" fmla="*/ 44 w 230"/>
                <a:gd name="T83" fmla="*/ 209 h 446"/>
                <a:gd name="T84" fmla="*/ 44 w 230"/>
                <a:gd name="T85" fmla="*/ 417 h 446"/>
                <a:gd name="T86" fmla="*/ 48 w 230"/>
                <a:gd name="T87" fmla="*/ 430 h 446"/>
                <a:gd name="T88" fmla="*/ 58 w 230"/>
                <a:gd name="T89" fmla="*/ 442 h 446"/>
                <a:gd name="T90" fmla="*/ 71 w 230"/>
                <a:gd name="T91" fmla="*/ 445 h 446"/>
                <a:gd name="T92" fmla="*/ 78 w 230"/>
                <a:gd name="T93" fmla="*/ 445 h 446"/>
                <a:gd name="T94" fmla="*/ 91 w 230"/>
                <a:gd name="T95" fmla="*/ 442 h 446"/>
                <a:gd name="T96" fmla="*/ 100 w 230"/>
                <a:gd name="T97" fmla="*/ 430 h 446"/>
                <a:gd name="T98" fmla="*/ 102 w 230"/>
                <a:gd name="T99" fmla="*/ 417 h 446"/>
                <a:gd name="T100" fmla="*/ 102 w 230"/>
                <a:gd name="T101" fmla="*/ 221 h 446"/>
                <a:gd name="T102" fmla="*/ 106 w 230"/>
                <a:gd name="T103" fmla="*/ 213 h 446"/>
                <a:gd name="T104" fmla="*/ 113 w 230"/>
                <a:gd name="T105" fmla="*/ 209 h 446"/>
                <a:gd name="T106" fmla="*/ 123 w 230"/>
                <a:gd name="T107" fmla="*/ 213 h 446"/>
                <a:gd name="T108" fmla="*/ 127 w 230"/>
                <a:gd name="T109" fmla="*/ 221 h 446"/>
                <a:gd name="T110" fmla="*/ 127 w 230"/>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6"/>
                <a:gd name="T170" fmla="*/ 230 w 230"/>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6">
                  <a:moveTo>
                    <a:pt x="127" y="417"/>
                  </a:moveTo>
                  <a:lnTo>
                    <a:pt x="129"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3" y="209"/>
                  </a:lnTo>
                  <a:lnTo>
                    <a:pt x="123" y="213"/>
                  </a:lnTo>
                  <a:lnTo>
                    <a:pt x="127" y="221"/>
                  </a:lnTo>
                  <a:lnTo>
                    <a:pt x="127" y="417"/>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3" name="Freeform 62"/>
            <p:cNvSpPr>
              <a:spLocks/>
            </p:cNvSpPr>
            <p:nvPr/>
          </p:nvSpPr>
          <p:spPr bwMode="auto">
            <a:xfrm>
              <a:off x="2898" y="3285"/>
              <a:ext cx="98" cy="101"/>
            </a:xfrm>
            <a:custGeom>
              <a:avLst/>
              <a:gdLst>
                <a:gd name="T0" fmla="*/ 0 w 98"/>
                <a:gd name="T1" fmla="*/ 50 h 101"/>
                <a:gd name="T2" fmla="*/ 3 w 98"/>
                <a:gd name="T3" fmla="*/ 32 h 101"/>
                <a:gd name="T4" fmla="*/ 10 w 98"/>
                <a:gd name="T5" fmla="*/ 19 h 101"/>
                <a:gd name="T6" fmla="*/ 25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5 w 98"/>
                <a:gd name="T31" fmla="*/ 94 h 101"/>
                <a:gd name="T32" fmla="*/ 10 w 98"/>
                <a:gd name="T33" fmla="*/ 84 h 101"/>
                <a:gd name="T34" fmla="*/ 3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3" y="32"/>
                  </a:lnTo>
                  <a:lnTo>
                    <a:pt x="10" y="19"/>
                  </a:lnTo>
                  <a:lnTo>
                    <a:pt x="25"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5" y="94"/>
                  </a:lnTo>
                  <a:lnTo>
                    <a:pt x="10" y="84"/>
                  </a:lnTo>
                  <a:lnTo>
                    <a:pt x="3" y="68"/>
                  </a:lnTo>
                  <a:lnTo>
                    <a:pt x="0" y="5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4" name="Freeform 63"/>
            <p:cNvSpPr>
              <a:spLocks/>
            </p:cNvSpPr>
            <p:nvPr/>
          </p:nvSpPr>
          <p:spPr bwMode="auto">
            <a:xfrm>
              <a:off x="3120" y="3408"/>
              <a:ext cx="229" cy="446"/>
            </a:xfrm>
            <a:custGeom>
              <a:avLst/>
              <a:gdLst>
                <a:gd name="T0" fmla="*/ 127 w 229"/>
                <a:gd name="T1" fmla="*/ 417 h 446"/>
                <a:gd name="T2" fmla="*/ 128 w 229"/>
                <a:gd name="T3" fmla="*/ 430 h 446"/>
                <a:gd name="T4" fmla="*/ 137 w 229"/>
                <a:gd name="T5" fmla="*/ 442 h 446"/>
                <a:gd name="T6" fmla="*/ 151 w 229"/>
                <a:gd name="T7" fmla="*/ 445 h 446"/>
                <a:gd name="T8" fmla="*/ 158 w 229"/>
                <a:gd name="T9" fmla="*/ 445 h 446"/>
                <a:gd name="T10" fmla="*/ 171 w 229"/>
                <a:gd name="T11" fmla="*/ 442 h 446"/>
                <a:gd name="T12" fmla="*/ 181 w 229"/>
                <a:gd name="T13" fmla="*/ 430 h 446"/>
                <a:gd name="T14" fmla="*/ 184 w 229"/>
                <a:gd name="T15" fmla="*/ 417 h 446"/>
                <a:gd name="T16" fmla="*/ 184 w 229"/>
                <a:gd name="T17" fmla="*/ 209 h 446"/>
                <a:gd name="T18" fmla="*/ 184 w 229"/>
                <a:gd name="T19" fmla="*/ 47 h 446"/>
                <a:gd name="T20" fmla="*/ 184 w 229"/>
                <a:gd name="T21" fmla="*/ 42 h 446"/>
                <a:gd name="T22" fmla="*/ 189 w 229"/>
                <a:gd name="T23" fmla="*/ 40 h 446"/>
                <a:gd name="T24" fmla="*/ 193 w 229"/>
                <a:gd name="T25" fmla="*/ 42 h 446"/>
                <a:gd name="T26" fmla="*/ 195 w 229"/>
                <a:gd name="T27" fmla="*/ 47 h 446"/>
                <a:gd name="T28" fmla="*/ 195 w 229"/>
                <a:gd name="T29" fmla="*/ 198 h 446"/>
                <a:gd name="T30" fmla="*/ 197 w 229"/>
                <a:gd name="T31" fmla="*/ 206 h 446"/>
                <a:gd name="T32" fmla="*/ 203 w 229"/>
                <a:gd name="T33" fmla="*/ 213 h 446"/>
                <a:gd name="T34" fmla="*/ 212 w 229"/>
                <a:gd name="T35" fmla="*/ 215 h 446"/>
                <a:gd name="T36" fmla="*/ 221 w 229"/>
                <a:gd name="T37" fmla="*/ 213 h 446"/>
                <a:gd name="T38" fmla="*/ 227 w 229"/>
                <a:gd name="T39" fmla="*/ 206 h 446"/>
                <a:gd name="T40" fmla="*/ 228 w 229"/>
                <a:gd name="T41" fmla="*/ 198 h 446"/>
                <a:gd name="T42" fmla="*/ 228 w 229"/>
                <a:gd name="T43" fmla="*/ 19 h 446"/>
                <a:gd name="T44" fmla="*/ 227 w 229"/>
                <a:gd name="T45" fmla="*/ 10 h 446"/>
                <a:gd name="T46" fmla="*/ 221 w 229"/>
                <a:gd name="T47" fmla="*/ 2 h 446"/>
                <a:gd name="T48" fmla="*/ 212 w 229"/>
                <a:gd name="T49" fmla="*/ 0 h 446"/>
                <a:gd name="T50" fmla="*/ 17 w 229"/>
                <a:gd name="T51" fmla="*/ 0 h 446"/>
                <a:gd name="T52" fmla="*/ 8 w 229"/>
                <a:gd name="T53" fmla="*/ 2 h 446"/>
                <a:gd name="T54" fmla="*/ 2 w 229"/>
                <a:gd name="T55" fmla="*/ 10 h 446"/>
                <a:gd name="T56" fmla="*/ 0 w 229"/>
                <a:gd name="T57" fmla="*/ 19 h 446"/>
                <a:gd name="T58" fmla="*/ 0 w 229"/>
                <a:gd name="T59" fmla="*/ 198 h 446"/>
                <a:gd name="T60" fmla="*/ 2 w 229"/>
                <a:gd name="T61" fmla="*/ 206 h 446"/>
                <a:gd name="T62" fmla="*/ 8 w 229"/>
                <a:gd name="T63" fmla="*/ 213 h 446"/>
                <a:gd name="T64" fmla="*/ 17 w 229"/>
                <a:gd name="T65" fmla="*/ 215 h 446"/>
                <a:gd name="T66" fmla="*/ 26 w 229"/>
                <a:gd name="T67" fmla="*/ 213 h 446"/>
                <a:gd name="T68" fmla="*/ 32 w 229"/>
                <a:gd name="T69" fmla="*/ 206 h 446"/>
                <a:gd name="T70" fmla="*/ 34 w 229"/>
                <a:gd name="T71" fmla="*/ 198 h 446"/>
                <a:gd name="T72" fmla="*/ 34 w 229"/>
                <a:gd name="T73" fmla="*/ 47 h 446"/>
                <a:gd name="T74" fmla="*/ 36 w 229"/>
                <a:gd name="T75" fmla="*/ 42 h 446"/>
                <a:gd name="T76" fmla="*/ 40 w 229"/>
                <a:gd name="T77" fmla="*/ 40 h 446"/>
                <a:gd name="T78" fmla="*/ 44 w 229"/>
                <a:gd name="T79" fmla="*/ 42 h 446"/>
                <a:gd name="T80" fmla="*/ 44 w 229"/>
                <a:gd name="T81" fmla="*/ 47 h 446"/>
                <a:gd name="T82" fmla="*/ 44 w 229"/>
                <a:gd name="T83" fmla="*/ 209 h 446"/>
                <a:gd name="T84" fmla="*/ 44 w 229"/>
                <a:gd name="T85" fmla="*/ 417 h 446"/>
                <a:gd name="T86" fmla="*/ 48 w 229"/>
                <a:gd name="T87" fmla="*/ 430 h 446"/>
                <a:gd name="T88" fmla="*/ 58 w 229"/>
                <a:gd name="T89" fmla="*/ 442 h 446"/>
                <a:gd name="T90" fmla="*/ 71 w 229"/>
                <a:gd name="T91" fmla="*/ 445 h 446"/>
                <a:gd name="T92" fmla="*/ 78 w 229"/>
                <a:gd name="T93" fmla="*/ 445 h 446"/>
                <a:gd name="T94" fmla="*/ 91 w 229"/>
                <a:gd name="T95" fmla="*/ 442 h 446"/>
                <a:gd name="T96" fmla="*/ 100 w 229"/>
                <a:gd name="T97" fmla="*/ 430 h 446"/>
                <a:gd name="T98" fmla="*/ 102 w 229"/>
                <a:gd name="T99" fmla="*/ 417 h 446"/>
                <a:gd name="T100" fmla="*/ 102 w 229"/>
                <a:gd name="T101" fmla="*/ 221 h 446"/>
                <a:gd name="T102" fmla="*/ 106 w 229"/>
                <a:gd name="T103" fmla="*/ 213 h 446"/>
                <a:gd name="T104" fmla="*/ 113 w 229"/>
                <a:gd name="T105" fmla="*/ 209 h 446"/>
                <a:gd name="T106" fmla="*/ 123 w 229"/>
                <a:gd name="T107" fmla="*/ 213 h 446"/>
                <a:gd name="T108" fmla="*/ 127 w 229"/>
                <a:gd name="T109" fmla="*/ 221 h 446"/>
                <a:gd name="T110" fmla="*/ 127 w 229"/>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6"/>
                <a:gd name="T170" fmla="*/ 229 w 229"/>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6">
                  <a:moveTo>
                    <a:pt x="127" y="417"/>
                  </a:moveTo>
                  <a:lnTo>
                    <a:pt x="128"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3" y="209"/>
                  </a:lnTo>
                  <a:lnTo>
                    <a:pt x="123" y="213"/>
                  </a:lnTo>
                  <a:lnTo>
                    <a:pt x="127" y="221"/>
                  </a:lnTo>
                  <a:lnTo>
                    <a:pt x="127" y="417"/>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5" name="Freeform 64"/>
            <p:cNvSpPr>
              <a:spLocks/>
            </p:cNvSpPr>
            <p:nvPr/>
          </p:nvSpPr>
          <p:spPr bwMode="auto">
            <a:xfrm>
              <a:off x="3186" y="3285"/>
              <a:ext cx="98" cy="101"/>
            </a:xfrm>
            <a:custGeom>
              <a:avLst/>
              <a:gdLst>
                <a:gd name="T0" fmla="*/ 0 w 98"/>
                <a:gd name="T1" fmla="*/ 50 h 101"/>
                <a:gd name="T2" fmla="*/ 3 w 98"/>
                <a:gd name="T3" fmla="*/ 32 h 101"/>
                <a:gd name="T4" fmla="*/ 10 w 98"/>
                <a:gd name="T5" fmla="*/ 19 h 101"/>
                <a:gd name="T6" fmla="*/ 24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4 w 98"/>
                <a:gd name="T31" fmla="*/ 94 h 101"/>
                <a:gd name="T32" fmla="*/ 10 w 98"/>
                <a:gd name="T33" fmla="*/ 84 h 101"/>
                <a:gd name="T34" fmla="*/ 3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3" y="32"/>
                  </a:lnTo>
                  <a:lnTo>
                    <a:pt x="10" y="19"/>
                  </a:lnTo>
                  <a:lnTo>
                    <a:pt x="24"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4" y="94"/>
                  </a:lnTo>
                  <a:lnTo>
                    <a:pt x="10" y="84"/>
                  </a:lnTo>
                  <a:lnTo>
                    <a:pt x="3" y="68"/>
                  </a:lnTo>
                  <a:lnTo>
                    <a:pt x="0" y="50"/>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6" name="Freeform 65"/>
            <p:cNvSpPr>
              <a:spLocks/>
            </p:cNvSpPr>
            <p:nvPr/>
          </p:nvSpPr>
          <p:spPr bwMode="auto">
            <a:xfrm>
              <a:off x="1968" y="3408"/>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7" name="Freeform 66"/>
            <p:cNvSpPr>
              <a:spLocks/>
            </p:cNvSpPr>
            <p:nvPr/>
          </p:nvSpPr>
          <p:spPr bwMode="auto">
            <a:xfrm>
              <a:off x="2034" y="3286"/>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8" name="Freeform 67"/>
            <p:cNvSpPr>
              <a:spLocks/>
            </p:cNvSpPr>
            <p:nvPr/>
          </p:nvSpPr>
          <p:spPr bwMode="auto">
            <a:xfrm>
              <a:off x="1968" y="3408"/>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sp>
          <p:nvSpPr>
            <p:cNvPr id="19479" name="Freeform 68"/>
            <p:cNvSpPr>
              <a:spLocks/>
            </p:cNvSpPr>
            <p:nvPr/>
          </p:nvSpPr>
          <p:spPr bwMode="auto">
            <a:xfrm>
              <a:off x="2034" y="3286"/>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GB"/>
            </a:p>
          </p:txBody>
        </p:sp>
      </p:grpSp>
      <p:sp>
        <p:nvSpPr>
          <p:cNvPr id="19464" name="Text Box 69"/>
          <p:cNvSpPr txBox="1">
            <a:spLocks noChangeArrowheads="1"/>
          </p:cNvSpPr>
          <p:nvPr/>
        </p:nvSpPr>
        <p:spPr bwMode="auto">
          <a:xfrm>
            <a:off x="3733800" y="5486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2400">
                <a:latin typeface="Times New Roman" pitchFamily="18" charset="0"/>
              </a:rPr>
              <a:t>Sample</a:t>
            </a:r>
          </a:p>
        </p:txBody>
      </p:sp>
      <p:sp>
        <p:nvSpPr>
          <p:cNvPr id="19465" name="Freeform 70"/>
          <p:cNvSpPr>
            <a:spLocks/>
          </p:cNvSpPr>
          <p:nvPr/>
        </p:nvSpPr>
        <p:spPr bwMode="auto">
          <a:xfrm>
            <a:off x="5334000" y="5410200"/>
            <a:ext cx="915988" cy="687388"/>
          </a:xfrm>
          <a:custGeom>
            <a:avLst/>
            <a:gdLst>
              <a:gd name="T0" fmla="*/ 0 w 577"/>
              <a:gd name="T1" fmla="*/ 2147483647 h 433"/>
              <a:gd name="T2" fmla="*/ 2147483647 w 577"/>
              <a:gd name="T3" fmla="*/ 2147483647 h 433"/>
              <a:gd name="T4" fmla="*/ 2147483647 w 577"/>
              <a:gd name="T5" fmla="*/ 0 h 433"/>
              <a:gd name="T6" fmla="*/ 2147483647 w 577"/>
              <a:gd name="T7" fmla="*/ 2147483647 h 433"/>
              <a:gd name="T8" fmla="*/ 2147483647 w 577"/>
              <a:gd name="T9" fmla="*/ 2147483647 h 433"/>
              <a:gd name="T10" fmla="*/ 2147483647 w 577"/>
              <a:gd name="T11" fmla="*/ 2147483647 h 433"/>
              <a:gd name="T12" fmla="*/ 0 w 577"/>
              <a:gd name="T13" fmla="*/ 2147483647 h 433"/>
              <a:gd name="T14" fmla="*/ 0 60000 65536"/>
              <a:gd name="T15" fmla="*/ 0 60000 65536"/>
              <a:gd name="T16" fmla="*/ 0 60000 65536"/>
              <a:gd name="T17" fmla="*/ 0 60000 65536"/>
              <a:gd name="T18" fmla="*/ 0 60000 65536"/>
              <a:gd name="T19" fmla="*/ 0 60000 65536"/>
              <a:gd name="T20" fmla="*/ 0 60000 65536"/>
              <a:gd name="T21" fmla="*/ 0 w 577"/>
              <a:gd name="T22" fmla="*/ 0 h 433"/>
              <a:gd name="T23" fmla="*/ 577 w 577"/>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 h="433">
                <a:moveTo>
                  <a:pt x="0" y="107"/>
                </a:moveTo>
                <a:lnTo>
                  <a:pt x="467" y="107"/>
                </a:lnTo>
                <a:lnTo>
                  <a:pt x="467" y="0"/>
                </a:lnTo>
                <a:lnTo>
                  <a:pt x="576" y="217"/>
                </a:lnTo>
                <a:lnTo>
                  <a:pt x="467" y="432"/>
                </a:lnTo>
                <a:lnTo>
                  <a:pt x="467" y="324"/>
                </a:lnTo>
                <a:lnTo>
                  <a:pt x="0" y="324"/>
                </a:lnTo>
              </a:path>
            </a:pathLst>
          </a:custGeom>
          <a:solidFill>
            <a:schemeClr val="bg2"/>
          </a:solidFill>
          <a:ln w="12700" cap="rnd">
            <a:solidFill>
              <a:srgbClr val="000000"/>
            </a:solidFill>
            <a:round/>
            <a:headEnd type="none" w="sm" len="sm"/>
            <a:tailEnd type="none" w="sm" len="sm"/>
          </a:ln>
        </p:spPr>
        <p:txBody>
          <a:bodyPr/>
          <a:lstStyle/>
          <a:p>
            <a:endParaRPr lang="en-GB"/>
          </a:p>
        </p:txBody>
      </p:sp>
    </p:spTree>
    <p:extLst>
      <p:ext uri="{BB962C8B-B14F-4D97-AF65-F5344CB8AC3E}">
        <p14:creationId xmlns:p14="http://schemas.microsoft.com/office/powerpoint/2010/main" val="272255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469900" y="213436"/>
            <a:ext cx="8229600" cy="1143000"/>
          </a:xfrm>
        </p:spPr>
        <p:txBody>
          <a:bodyPr/>
          <a:lstStyle/>
          <a:p>
            <a:pPr eaLnBrk="1" hangingPunct="1"/>
            <a:r>
              <a:rPr lang="en-US" altLang="en-US" sz="3600" dirty="0"/>
              <a:t>The Hypothesis Testing Concept</a:t>
            </a:r>
          </a:p>
        </p:txBody>
      </p:sp>
      <mc:AlternateContent xmlns:mc="http://schemas.openxmlformats.org/markup-compatibility/2006" xmlns:a14="http://schemas.microsoft.com/office/drawing/2010/main">
        <mc:Choice Requires="a14">
          <p:sp>
            <p:nvSpPr>
              <p:cNvPr id="20484" name="Rectangle 3"/>
              <p:cNvSpPr>
                <a:spLocks noGrp="1" noChangeArrowheads="1"/>
              </p:cNvSpPr>
              <p:nvPr>
                <p:ph type="body" idx="4294967295"/>
              </p:nvPr>
            </p:nvSpPr>
            <p:spPr>
              <a:xfrm>
                <a:off x="1155404" y="1415470"/>
                <a:ext cx="9200708" cy="4953000"/>
              </a:xfrm>
            </p:spPr>
            <p:txBody>
              <a:bodyPr>
                <a:normAutofit lnSpcReduction="10000"/>
              </a:bodyPr>
              <a:lstStyle/>
              <a:p>
                <a:pPr eaLnBrk="1" hangingPunct="1"/>
                <a:r>
                  <a:rPr lang="en-US" altLang="en-US" sz="2600" dirty="0"/>
                  <a:t>Suppose the sample mean age was </a:t>
                </a:r>
                <a14:m>
                  <m:oMath xmlns:m="http://schemas.openxmlformats.org/officeDocument/2006/math">
                    <m:acc>
                      <m:accPr>
                        <m:chr m:val="̅"/>
                        <m:ctrlPr>
                          <a:rPr lang="en-US" altLang="en-US" sz="2600" i="1" smtClean="0">
                            <a:latin typeface="Cambria Math" panose="02040503050406030204" pitchFamily="18" charset="0"/>
                          </a:rPr>
                        </m:ctrlPr>
                      </m:accPr>
                      <m:e>
                        <m:r>
                          <a:rPr lang="en-GB" altLang="en-US" sz="2600" b="0" i="1" smtClean="0">
                            <a:latin typeface="Cambria Math" panose="02040503050406030204" pitchFamily="18" charset="0"/>
                          </a:rPr>
                          <m:t>𝑋</m:t>
                        </m:r>
                      </m:e>
                    </m:acc>
                    <m:r>
                      <a:rPr lang="en-GB" altLang="en-US" sz="2600" b="0" i="1" smtClean="0">
                        <a:latin typeface="Cambria Math" panose="02040503050406030204" pitchFamily="18" charset="0"/>
                      </a:rPr>
                      <m:t>=20</m:t>
                    </m:r>
                  </m:oMath>
                </a14:m>
                <a:r>
                  <a:rPr lang="en-US" altLang="en-US" sz="2600" dirty="0"/>
                  <a:t>.</a:t>
                </a:r>
              </a:p>
              <a:p>
                <a:pPr eaLnBrk="1" hangingPunct="1"/>
                <a:endParaRPr lang="en-US" altLang="en-US" sz="1200" dirty="0"/>
              </a:p>
              <a:p>
                <a:pPr eaLnBrk="1" hangingPunct="1"/>
                <a:r>
                  <a:rPr lang="en-US" altLang="en-US" sz="2600" dirty="0"/>
                  <a:t>This is significantly lower than the claimed mean population age of 50.</a:t>
                </a:r>
              </a:p>
              <a:p>
                <a:pPr eaLnBrk="1" hangingPunct="1"/>
                <a:endParaRPr lang="en-US" altLang="en-US" sz="1200" dirty="0"/>
              </a:p>
              <a:p>
                <a:pPr eaLnBrk="1" hangingPunct="1"/>
                <a:r>
                  <a:rPr lang="en-US" altLang="ko-KR" sz="2400" dirty="0">
                    <a:ea typeface="Gulim" pitchFamily="34" charset="-127"/>
                  </a:rPr>
                  <a:t>If the null hypothesis were true, the probability of getting such a different sample mean would be very small, so you reject the null hypothesis </a:t>
                </a:r>
                <a:r>
                  <a:rPr lang="en-US" altLang="en-US" sz="2600" dirty="0"/>
                  <a:t>.</a:t>
                </a:r>
              </a:p>
              <a:p>
                <a:pPr eaLnBrk="1" hangingPunct="1"/>
                <a:endParaRPr lang="en-US" altLang="en-US" sz="1200" dirty="0"/>
              </a:p>
              <a:p>
                <a:r>
                  <a:rPr lang="en-US" altLang="en-US" sz="2400" dirty="0"/>
                  <a:t>In other words, getting a sample mean of 20 is so unlikely if the population mean was 50. This indicates that such a result is unlikely to be due to random sampling variation alone. Therefore, you conclude that the population mean must not be 50. </a:t>
                </a:r>
              </a:p>
            </p:txBody>
          </p:sp>
        </mc:Choice>
        <mc:Fallback xmlns="">
          <p:sp>
            <p:nvSpPr>
              <p:cNvPr id="20484" name="Rectangle 3"/>
              <p:cNvSpPr>
                <a:spLocks noGrp="1" noRot="1" noChangeAspect="1" noMove="1" noResize="1" noEditPoints="1" noAdjustHandles="1" noChangeArrowheads="1" noChangeShapeType="1" noTextEdit="1"/>
              </p:cNvSpPr>
              <p:nvPr>
                <p:ph type="body" idx="4294967295"/>
              </p:nvPr>
            </p:nvSpPr>
            <p:spPr>
              <a:xfrm>
                <a:off x="1155404" y="1415470"/>
                <a:ext cx="9200708" cy="4953000"/>
              </a:xfrm>
              <a:blipFill>
                <a:blip r:embed="rId2"/>
                <a:stretch>
                  <a:fillRect l="-1060" t="-2706" r="-1325"/>
                </a:stretch>
              </a:blipFill>
            </p:spPr>
            <p:txBody>
              <a:bodyPr/>
              <a:lstStyle/>
              <a:p>
                <a:r>
                  <a:rPr lang="en-TT">
                    <a:noFill/>
                  </a:rPr>
                  <a:t> </a:t>
                </a:r>
              </a:p>
            </p:txBody>
          </p:sp>
        </mc:Fallback>
      </mc:AlternateContent>
      <p:sp>
        <p:nvSpPr>
          <p:cNvPr id="20486" name="Rectangle 5"/>
          <p:cNvSpPr>
            <a:spLocks noChangeArrowheads="1"/>
          </p:cNvSpPr>
          <p:nvPr/>
        </p:nvSpPr>
        <p:spPr bwMode="auto">
          <a:xfrm>
            <a:off x="6731000" y="517884"/>
            <a:ext cx="196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i="1" dirty="0">
                <a:solidFill>
                  <a:schemeClr val="tx2"/>
                </a:solidFill>
              </a:rPr>
              <a:t>(continued)</a:t>
            </a:r>
          </a:p>
        </p:txBody>
      </p:sp>
    </p:spTree>
    <p:extLst>
      <p:ext uri="{BB962C8B-B14F-4D97-AF65-F5344CB8AC3E}">
        <p14:creationId xmlns:p14="http://schemas.microsoft.com/office/powerpoint/2010/main" val="282770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CD85-6EFA-5A48-B0B2-B59A777EC692}"/>
              </a:ext>
            </a:extLst>
          </p:cNvPr>
          <p:cNvSpPr>
            <a:spLocks noGrp="1"/>
          </p:cNvSpPr>
          <p:nvPr>
            <p:ph type="title"/>
          </p:nvPr>
        </p:nvSpPr>
        <p:spPr/>
        <p:txBody>
          <a:bodyPr/>
          <a:lstStyle/>
          <a:p>
            <a:r>
              <a:rPr lang="en-US" dirty="0"/>
              <a:t>Learning outcomes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E0B5C-0AA8-8346-9318-6B736A568C17}"/>
                  </a:ext>
                </a:extLst>
              </p:cNvPr>
              <p:cNvSpPr>
                <a:spLocks noGrp="1"/>
              </p:cNvSpPr>
              <p:nvPr>
                <p:ph idx="1"/>
              </p:nvPr>
            </p:nvSpPr>
            <p:spPr/>
            <p:txBody>
              <a:bodyPr>
                <a:normAutofit/>
              </a:bodyPr>
              <a:lstStyle/>
              <a:p>
                <a:r>
                  <a:rPr lang="en-GB" dirty="0"/>
                  <a:t>Identify the six steps of hypothesis testing. </a:t>
                </a:r>
              </a:p>
              <a:p>
                <a:r>
                  <a:rPr lang="en-GB" dirty="0"/>
                  <a:t>Define null hypothesis, alternative hypothesis, level of significance, test statistic, </a:t>
                </a:r>
                <a14:m>
                  <m:oMath xmlns:m="http://schemas.openxmlformats.org/officeDocument/2006/math">
                    <m:r>
                      <a:rPr lang="en-GB" i="1" dirty="0" smtClean="0">
                        <a:latin typeface="Cambria Math" panose="02040503050406030204" pitchFamily="18" charset="0"/>
                      </a:rPr>
                      <m:t>𝑝</m:t>
                    </m:r>
                  </m:oMath>
                </a14:m>
                <a:r>
                  <a:rPr lang="en-GB" dirty="0"/>
                  <a:t> value, and statistical significance. </a:t>
                </a:r>
              </a:p>
              <a:p>
                <a:r>
                  <a:rPr lang="en-GB" dirty="0"/>
                  <a:t>Define Type I error and Type II error, and identify the type of error that researchers control. </a:t>
                </a:r>
              </a:p>
              <a:p>
                <a:r>
                  <a:rPr lang="en-GB" dirty="0"/>
                  <a:t>Calculate the one-independent sample z test and interpret the results. </a:t>
                </a:r>
              </a:p>
              <a:p>
                <a:r>
                  <a:rPr lang="en-GB" dirty="0"/>
                  <a:t>Distinguish between a one-tailed and two-tailed test</a:t>
                </a:r>
                <a:endParaRPr lang="en-US" dirty="0"/>
              </a:p>
            </p:txBody>
          </p:sp>
        </mc:Choice>
        <mc:Fallback xmlns="">
          <p:sp>
            <p:nvSpPr>
              <p:cNvPr id="3" name="Content Placeholder 2">
                <a:extLst>
                  <a:ext uri="{FF2B5EF4-FFF2-40B4-BE49-F238E27FC236}">
                    <a16:creationId xmlns:a16="http://schemas.microsoft.com/office/drawing/2014/main" id="{504E0B5C-0AA8-8346-9318-6B736A568C17}"/>
                  </a:ext>
                </a:extLst>
              </p:cNvPr>
              <p:cNvSpPr>
                <a:spLocks noGrp="1" noRot="1" noChangeAspect="1" noMove="1" noResize="1" noEditPoints="1" noAdjustHandles="1" noChangeArrowheads="1" noChangeShapeType="1" noTextEdit="1"/>
              </p:cNvSpPr>
              <p:nvPr>
                <p:ph idx="1"/>
              </p:nvPr>
            </p:nvSpPr>
            <p:spPr>
              <a:blipFill>
                <a:blip r:embed="rId2"/>
                <a:stretch>
                  <a:fillRect l="-1043" t="-2381" r="-638"/>
                </a:stretch>
              </a:blipFill>
            </p:spPr>
            <p:txBody>
              <a:bodyPr/>
              <a:lstStyle/>
              <a:p>
                <a:r>
                  <a:rPr lang="en-GB">
                    <a:noFill/>
                  </a:rPr>
                  <a:t> </a:t>
                </a:r>
              </a:p>
            </p:txBody>
          </p:sp>
        </mc:Fallback>
      </mc:AlternateContent>
    </p:spTree>
    <p:extLst>
      <p:ext uri="{BB962C8B-B14F-4D97-AF65-F5344CB8AC3E}">
        <p14:creationId xmlns:p14="http://schemas.microsoft.com/office/powerpoint/2010/main" val="1158372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lstStyle/>
          <a:p>
            <a:pPr eaLnBrk="1" hangingPunct="1"/>
            <a:r>
              <a:rPr lang="en-US" altLang="en-US" dirty="0"/>
              <a:t>The Hypothesis Testing Concept</a:t>
            </a:r>
          </a:p>
        </p:txBody>
      </p:sp>
      <p:sp>
        <p:nvSpPr>
          <p:cNvPr id="21508" name="Line 3"/>
          <p:cNvSpPr>
            <a:spLocks noChangeShapeType="1"/>
          </p:cNvSpPr>
          <p:nvPr/>
        </p:nvSpPr>
        <p:spPr bwMode="auto">
          <a:xfrm flipH="1" flipV="1">
            <a:off x="3733800" y="4724400"/>
            <a:ext cx="0" cy="304800"/>
          </a:xfrm>
          <a:prstGeom prst="line">
            <a:avLst/>
          </a:prstGeom>
          <a:noFill/>
          <a:ln w="50800">
            <a:solidFill>
              <a:schemeClr val="bg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9" name="Line 4"/>
          <p:cNvSpPr>
            <a:spLocks noChangeShapeType="1"/>
          </p:cNvSpPr>
          <p:nvPr/>
        </p:nvSpPr>
        <p:spPr bwMode="auto">
          <a:xfrm flipV="1">
            <a:off x="6400800" y="5181600"/>
            <a:ext cx="0" cy="533400"/>
          </a:xfrm>
          <a:prstGeom prst="line">
            <a:avLst/>
          </a:prstGeom>
          <a:noFill/>
          <a:ln w="50800">
            <a:solidFill>
              <a:schemeClr val="bg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p>
        </p:txBody>
      </p:sp>
      <mc:AlternateContent xmlns:mc="http://schemas.openxmlformats.org/markup-compatibility/2006" xmlns:a14="http://schemas.microsoft.com/office/drawing/2010/main">
        <mc:Choice Requires="a14">
          <p:sp>
            <p:nvSpPr>
              <p:cNvPr id="21510" name="Text Box 5"/>
              <p:cNvSpPr txBox="1">
                <a:spLocks noChangeArrowheads="1"/>
              </p:cNvSpPr>
              <p:nvPr/>
            </p:nvSpPr>
            <p:spPr bwMode="auto">
              <a:xfrm>
                <a:off x="7435814" y="1954214"/>
                <a:ext cx="2666999" cy="863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altLang="en-US" sz="2400" dirty="0">
                    <a:latin typeface="Times New Roman" pitchFamily="18" charset="0"/>
                  </a:rPr>
                  <a:t>Sampling Distribution of </a:t>
                </a:r>
                <a14:m>
                  <m:oMath xmlns:m="http://schemas.openxmlformats.org/officeDocument/2006/math">
                    <m:acc>
                      <m:accPr>
                        <m:chr m:val="̅"/>
                        <m:ctrlPr>
                          <a:rPr lang="en-US" altLang="en-US" sz="2400" i="1" smtClean="0">
                            <a:latin typeface="Cambria Math" panose="02040503050406030204" pitchFamily="18" charset="0"/>
                          </a:rPr>
                        </m:ctrlPr>
                      </m:accPr>
                      <m:e>
                        <m:r>
                          <a:rPr lang="en-GB" altLang="en-US" sz="2400" b="0" i="1" smtClean="0">
                            <a:latin typeface="Cambria Math" panose="02040503050406030204" pitchFamily="18" charset="0"/>
                          </a:rPr>
                          <m:t>𝑋</m:t>
                        </m:r>
                      </m:e>
                    </m:acc>
                  </m:oMath>
                </a14:m>
                <a:r>
                  <a:rPr lang="en-US" altLang="en-US" sz="2400" dirty="0">
                    <a:latin typeface="Times New Roman" pitchFamily="18" charset="0"/>
                  </a:rPr>
                  <a:t> </a:t>
                </a:r>
              </a:p>
            </p:txBody>
          </p:sp>
        </mc:Choice>
        <mc:Fallback xmlns="">
          <p:sp>
            <p:nvSpPr>
              <p:cNvPr id="21510" name="Text Box 5"/>
              <p:cNvSpPr txBox="1">
                <a:spLocks noRot="1" noChangeAspect="1" noMove="1" noResize="1" noEditPoints="1" noAdjustHandles="1" noChangeArrowheads="1" noChangeShapeType="1" noTextEdit="1"/>
              </p:cNvSpPr>
              <p:nvPr/>
            </p:nvSpPr>
            <p:spPr bwMode="auto">
              <a:xfrm>
                <a:off x="7435814" y="1954214"/>
                <a:ext cx="2666999" cy="863634"/>
              </a:xfrm>
              <a:prstGeom prst="rect">
                <a:avLst/>
              </a:prstGeom>
              <a:blipFill>
                <a:blip r:embed="rId2"/>
                <a:stretch>
                  <a:fillRect l="-3661" t="-5674" b="-120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1511" name="Rectangle 6"/>
          <p:cNvSpPr>
            <a:spLocks noChangeArrowheads="1"/>
          </p:cNvSpPr>
          <p:nvPr/>
        </p:nvSpPr>
        <p:spPr bwMode="auto">
          <a:xfrm>
            <a:off x="5562600" y="4343400"/>
            <a:ext cx="1524000" cy="774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r>
              <a:rPr lang="en-US" altLang="en-US" sz="2500" b="1"/>
              <a:t> </a:t>
            </a:r>
            <a:r>
              <a:rPr lang="el-GR" altLang="en-US" sz="2000" b="1">
                <a:latin typeface="Times New Roman" pitchFamily="18" charset="0"/>
                <a:sym typeface="Symbol" pitchFamily="18" charset="2"/>
              </a:rPr>
              <a:t>μ</a:t>
            </a:r>
            <a:r>
              <a:rPr lang="en-US" altLang="en-US" sz="2000" b="1">
                <a:latin typeface="Times New Roman" pitchFamily="18" charset="0"/>
                <a:sym typeface="Symbol" pitchFamily="18" charset="2"/>
              </a:rPr>
              <a:t> </a:t>
            </a:r>
            <a:r>
              <a:rPr lang="en-US" altLang="en-US" sz="2000" b="1">
                <a:latin typeface="Times New Roman" pitchFamily="18" charset="0"/>
              </a:rPr>
              <a:t>= 50</a:t>
            </a:r>
          </a:p>
          <a:p>
            <a:pPr algn="ctr"/>
            <a:r>
              <a:rPr lang="en-US" altLang="en-US" sz="2000" b="1">
                <a:latin typeface="Times New Roman" pitchFamily="18" charset="0"/>
              </a:rPr>
              <a:t>If</a:t>
            </a:r>
            <a:r>
              <a:rPr lang="en-US" altLang="en-US" sz="2000" b="1" i="1">
                <a:latin typeface="Times New Roman" pitchFamily="18" charset="0"/>
              </a:rPr>
              <a:t> </a:t>
            </a:r>
            <a:r>
              <a:rPr lang="en-US" altLang="en-US" sz="2000" b="1">
                <a:latin typeface="Times New Roman" pitchFamily="18" charset="0"/>
              </a:rPr>
              <a:t>H</a:t>
            </a:r>
            <a:r>
              <a:rPr lang="en-US" altLang="en-US" sz="2000" b="1" baseline="-25000">
                <a:latin typeface="Times New Roman" pitchFamily="18" charset="0"/>
              </a:rPr>
              <a:t>0</a:t>
            </a:r>
            <a:r>
              <a:rPr lang="en-US" altLang="en-US" sz="2000" b="1">
                <a:latin typeface="Times New Roman" pitchFamily="18" charset="0"/>
              </a:rPr>
              <a:t> is true</a:t>
            </a:r>
          </a:p>
        </p:txBody>
      </p:sp>
      <p:sp>
        <p:nvSpPr>
          <p:cNvPr id="21512" name="Rectangle 7"/>
          <p:cNvSpPr>
            <a:spLocks noChangeArrowheads="1"/>
          </p:cNvSpPr>
          <p:nvPr/>
        </p:nvSpPr>
        <p:spPr bwMode="auto">
          <a:xfrm>
            <a:off x="1676400" y="4953000"/>
            <a:ext cx="2590800" cy="1003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2000">
                <a:latin typeface="Times New Roman" pitchFamily="18" charset="0"/>
              </a:rPr>
              <a:t>If it is unlikely that you would get a sample mean of this value ...</a:t>
            </a:r>
          </a:p>
        </p:txBody>
      </p:sp>
      <p:sp>
        <p:nvSpPr>
          <p:cNvPr id="21513" name="Rectangle 8"/>
          <p:cNvSpPr>
            <a:spLocks noChangeArrowheads="1"/>
          </p:cNvSpPr>
          <p:nvPr/>
        </p:nvSpPr>
        <p:spPr bwMode="auto">
          <a:xfrm>
            <a:off x="8229600" y="4800600"/>
            <a:ext cx="2286000" cy="1003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a:spcBef>
                <a:spcPct val="50000"/>
              </a:spcBef>
            </a:pPr>
            <a:r>
              <a:rPr lang="en-US" altLang="en-US" sz="2000">
                <a:latin typeface="Times New Roman" pitchFamily="18" charset="0"/>
              </a:rPr>
              <a:t>... then you reject the null hypothesis that </a:t>
            </a:r>
            <a:r>
              <a:rPr lang="el-GR" altLang="en-US" sz="2000">
                <a:latin typeface="Times New Roman" pitchFamily="18" charset="0"/>
                <a:sym typeface="Symbol" pitchFamily="18" charset="2"/>
              </a:rPr>
              <a:t>μ</a:t>
            </a:r>
            <a:r>
              <a:rPr lang="en-US" altLang="en-US" sz="2000">
                <a:latin typeface="Times New Roman" pitchFamily="18" charset="0"/>
              </a:rPr>
              <a:t> = 50.</a:t>
            </a:r>
          </a:p>
        </p:txBody>
      </p:sp>
      <p:sp>
        <p:nvSpPr>
          <p:cNvPr id="21514" name="Freeform 9"/>
          <p:cNvSpPr>
            <a:spLocks/>
          </p:cNvSpPr>
          <p:nvPr/>
        </p:nvSpPr>
        <p:spPr bwMode="auto">
          <a:xfrm>
            <a:off x="6248400" y="2362201"/>
            <a:ext cx="2667000" cy="1763713"/>
          </a:xfrm>
          <a:custGeom>
            <a:avLst/>
            <a:gdLst>
              <a:gd name="T0" fmla="*/ 2147483647 w 2002"/>
              <a:gd name="T1" fmla="*/ 2147483647 h 1927"/>
              <a:gd name="T2" fmla="*/ 2147483647 w 2002"/>
              <a:gd name="T3" fmla="*/ 2147483647 h 1927"/>
              <a:gd name="T4" fmla="*/ 2147483647 w 2002"/>
              <a:gd name="T5" fmla="*/ 2147483647 h 1927"/>
              <a:gd name="T6" fmla="*/ 2147483647 w 2002"/>
              <a:gd name="T7" fmla="*/ 2147483647 h 1927"/>
              <a:gd name="T8" fmla="*/ 2147483647 w 2002"/>
              <a:gd name="T9" fmla="*/ 2147483647 h 1927"/>
              <a:gd name="T10" fmla="*/ 2147483647 w 2002"/>
              <a:gd name="T11" fmla="*/ 2147483647 h 1927"/>
              <a:gd name="T12" fmla="*/ 2147483647 w 2002"/>
              <a:gd name="T13" fmla="*/ 2147483647 h 1927"/>
              <a:gd name="T14" fmla="*/ 2147483647 w 2002"/>
              <a:gd name="T15" fmla="*/ 2147483647 h 1927"/>
              <a:gd name="T16" fmla="*/ 2147483647 w 2002"/>
              <a:gd name="T17" fmla="*/ 2147483647 h 1927"/>
              <a:gd name="T18" fmla="*/ 2147483647 w 2002"/>
              <a:gd name="T19" fmla="*/ 2147483647 h 1927"/>
              <a:gd name="T20" fmla="*/ 2147483647 w 2002"/>
              <a:gd name="T21" fmla="*/ 2147483647 h 1927"/>
              <a:gd name="T22" fmla="*/ 2147483647 w 2002"/>
              <a:gd name="T23" fmla="*/ 2147483647 h 1927"/>
              <a:gd name="T24" fmla="*/ 2147483647 w 2002"/>
              <a:gd name="T25" fmla="*/ 2147483647 h 1927"/>
              <a:gd name="T26" fmla="*/ 2147483647 w 2002"/>
              <a:gd name="T27" fmla="*/ 2147483647 h 1927"/>
              <a:gd name="T28" fmla="*/ 2147483647 w 2002"/>
              <a:gd name="T29" fmla="*/ 2147483647 h 1927"/>
              <a:gd name="T30" fmla="*/ 0 w 2002"/>
              <a:gd name="T31" fmla="*/ 0 h 19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2"/>
              <a:gd name="T49" fmla="*/ 0 h 1927"/>
              <a:gd name="T50" fmla="*/ 2002 w 2002"/>
              <a:gd name="T51" fmla="*/ 1927 h 19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2" h="1927">
                <a:moveTo>
                  <a:pt x="2001" y="1926"/>
                </a:moveTo>
                <a:lnTo>
                  <a:pt x="1790" y="1902"/>
                </a:lnTo>
                <a:lnTo>
                  <a:pt x="1686" y="1881"/>
                </a:lnTo>
                <a:lnTo>
                  <a:pt x="1579" y="1849"/>
                </a:lnTo>
                <a:lnTo>
                  <a:pt x="1475" y="1806"/>
                </a:lnTo>
                <a:lnTo>
                  <a:pt x="1369" y="1747"/>
                </a:lnTo>
                <a:lnTo>
                  <a:pt x="1265" y="1667"/>
                </a:lnTo>
                <a:lnTo>
                  <a:pt x="1054" y="1443"/>
                </a:lnTo>
                <a:lnTo>
                  <a:pt x="843" y="1128"/>
                </a:lnTo>
                <a:lnTo>
                  <a:pt x="632" y="752"/>
                </a:lnTo>
                <a:lnTo>
                  <a:pt x="528" y="560"/>
                </a:lnTo>
                <a:lnTo>
                  <a:pt x="422" y="379"/>
                </a:lnTo>
                <a:lnTo>
                  <a:pt x="318" y="224"/>
                </a:lnTo>
                <a:lnTo>
                  <a:pt x="211" y="104"/>
                </a:lnTo>
                <a:lnTo>
                  <a:pt x="107" y="27"/>
                </a:lnTo>
                <a:lnTo>
                  <a:pt x="0"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5" name="Freeform 10"/>
          <p:cNvSpPr>
            <a:spLocks/>
          </p:cNvSpPr>
          <p:nvPr/>
        </p:nvSpPr>
        <p:spPr bwMode="auto">
          <a:xfrm>
            <a:off x="3505200" y="2362201"/>
            <a:ext cx="2719388" cy="1763713"/>
          </a:xfrm>
          <a:custGeom>
            <a:avLst/>
            <a:gdLst>
              <a:gd name="T0" fmla="*/ 0 w 2001"/>
              <a:gd name="T1" fmla="*/ 2147483647 h 1927"/>
              <a:gd name="T2" fmla="*/ 2147483647 w 2001"/>
              <a:gd name="T3" fmla="*/ 2147483647 h 1927"/>
              <a:gd name="T4" fmla="*/ 2147483647 w 2001"/>
              <a:gd name="T5" fmla="*/ 2147483647 h 1927"/>
              <a:gd name="T6" fmla="*/ 2147483647 w 2001"/>
              <a:gd name="T7" fmla="*/ 2147483647 h 1927"/>
              <a:gd name="T8" fmla="*/ 2147483647 w 2001"/>
              <a:gd name="T9" fmla="*/ 2147483647 h 1927"/>
              <a:gd name="T10" fmla="*/ 2147483647 w 2001"/>
              <a:gd name="T11" fmla="*/ 2147483647 h 1927"/>
              <a:gd name="T12" fmla="*/ 2147483647 w 2001"/>
              <a:gd name="T13" fmla="*/ 2147483647 h 1927"/>
              <a:gd name="T14" fmla="*/ 2147483647 w 2001"/>
              <a:gd name="T15" fmla="*/ 2147483647 h 1927"/>
              <a:gd name="T16" fmla="*/ 2147483647 w 2001"/>
              <a:gd name="T17" fmla="*/ 2147483647 h 1927"/>
              <a:gd name="T18" fmla="*/ 2147483647 w 2001"/>
              <a:gd name="T19" fmla="*/ 2147483647 h 1927"/>
              <a:gd name="T20" fmla="*/ 2147483647 w 2001"/>
              <a:gd name="T21" fmla="*/ 2147483647 h 1927"/>
              <a:gd name="T22" fmla="*/ 2147483647 w 2001"/>
              <a:gd name="T23" fmla="*/ 2147483647 h 1927"/>
              <a:gd name="T24" fmla="*/ 2147483647 w 2001"/>
              <a:gd name="T25" fmla="*/ 2147483647 h 1927"/>
              <a:gd name="T26" fmla="*/ 2147483647 w 2001"/>
              <a:gd name="T27" fmla="*/ 2147483647 h 1927"/>
              <a:gd name="T28" fmla="*/ 2147483647 w 2001"/>
              <a:gd name="T29" fmla="*/ 2147483647 h 1927"/>
              <a:gd name="T30" fmla="*/ 2147483647 w 2001"/>
              <a:gd name="T31" fmla="*/ 0 h 19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1"/>
              <a:gd name="T49" fmla="*/ 0 h 1927"/>
              <a:gd name="T50" fmla="*/ 2001 w 2001"/>
              <a:gd name="T51" fmla="*/ 1927 h 19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1" h="1927">
                <a:moveTo>
                  <a:pt x="0" y="1926"/>
                </a:moveTo>
                <a:lnTo>
                  <a:pt x="211" y="1902"/>
                </a:lnTo>
                <a:lnTo>
                  <a:pt x="317" y="1881"/>
                </a:lnTo>
                <a:lnTo>
                  <a:pt x="421" y="1849"/>
                </a:lnTo>
                <a:lnTo>
                  <a:pt x="525" y="1806"/>
                </a:lnTo>
                <a:lnTo>
                  <a:pt x="632" y="1747"/>
                </a:lnTo>
                <a:lnTo>
                  <a:pt x="736" y="1667"/>
                </a:lnTo>
                <a:lnTo>
                  <a:pt x="950" y="1443"/>
                </a:lnTo>
                <a:lnTo>
                  <a:pt x="1158" y="1128"/>
                </a:lnTo>
                <a:lnTo>
                  <a:pt x="1368" y="752"/>
                </a:lnTo>
                <a:lnTo>
                  <a:pt x="1475" y="560"/>
                </a:lnTo>
                <a:lnTo>
                  <a:pt x="1579" y="379"/>
                </a:lnTo>
                <a:lnTo>
                  <a:pt x="1686" y="224"/>
                </a:lnTo>
                <a:lnTo>
                  <a:pt x="1790" y="104"/>
                </a:lnTo>
                <a:lnTo>
                  <a:pt x="1896" y="27"/>
                </a:lnTo>
                <a:lnTo>
                  <a:pt x="2000"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6" name="Freeform 11"/>
          <p:cNvSpPr>
            <a:spLocks/>
          </p:cNvSpPr>
          <p:nvPr/>
        </p:nvSpPr>
        <p:spPr bwMode="auto">
          <a:xfrm>
            <a:off x="3276600" y="4267201"/>
            <a:ext cx="5943600" cy="3175"/>
          </a:xfrm>
          <a:custGeom>
            <a:avLst/>
            <a:gdLst>
              <a:gd name="T0" fmla="*/ 2147483647 w 3744"/>
              <a:gd name="T1" fmla="*/ 2147483647 h 2"/>
              <a:gd name="T2" fmla="*/ 0 w 3744"/>
              <a:gd name="T3" fmla="*/ 0 h 2"/>
              <a:gd name="T4" fmla="*/ 2147483647 w 3744"/>
              <a:gd name="T5" fmla="*/ 0 h 2"/>
              <a:gd name="T6" fmla="*/ 0 60000 65536"/>
              <a:gd name="T7" fmla="*/ 0 60000 65536"/>
              <a:gd name="T8" fmla="*/ 0 60000 65536"/>
              <a:gd name="T9" fmla="*/ 0 w 3744"/>
              <a:gd name="T10" fmla="*/ 0 h 2"/>
              <a:gd name="T11" fmla="*/ 3744 w 3744"/>
              <a:gd name="T12" fmla="*/ 2 h 2"/>
            </a:gdLst>
            <a:ahLst/>
            <a:cxnLst>
              <a:cxn ang="T6">
                <a:pos x="T0" y="T1"/>
              </a:cxn>
              <a:cxn ang="T7">
                <a:pos x="T2" y="T3"/>
              </a:cxn>
              <a:cxn ang="T8">
                <a:pos x="T4" y="T5"/>
              </a:cxn>
            </a:cxnLst>
            <a:rect l="T9" t="T10" r="T11" b="T12"/>
            <a:pathLst>
              <a:path w="3744" h="2">
                <a:moveTo>
                  <a:pt x="6" y="2"/>
                </a:moveTo>
                <a:lnTo>
                  <a:pt x="0" y="0"/>
                </a:lnTo>
                <a:lnTo>
                  <a:pt x="3744"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7" name="Rectangle 12"/>
          <p:cNvSpPr>
            <a:spLocks noChangeArrowheads="1"/>
          </p:cNvSpPr>
          <p:nvPr/>
        </p:nvSpPr>
        <p:spPr bwMode="auto">
          <a:xfrm>
            <a:off x="4038601" y="4332271"/>
            <a:ext cx="53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2000" b="1" dirty="0"/>
              <a:t>20</a:t>
            </a:r>
          </a:p>
        </p:txBody>
      </p:sp>
      <p:sp>
        <p:nvSpPr>
          <p:cNvPr id="21518" name="Rectangle 13"/>
          <p:cNvSpPr>
            <a:spLocks noChangeArrowheads="1"/>
          </p:cNvSpPr>
          <p:nvPr/>
        </p:nvSpPr>
        <p:spPr bwMode="auto">
          <a:xfrm>
            <a:off x="4648200" y="5562600"/>
            <a:ext cx="3352800" cy="698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2000">
                <a:latin typeface="Times New Roman" pitchFamily="18" charset="0"/>
              </a:rPr>
              <a:t>... When in fact this were</a:t>
            </a:r>
            <a:br>
              <a:rPr lang="en-US" altLang="en-US" sz="2000">
                <a:latin typeface="Times New Roman" pitchFamily="18" charset="0"/>
              </a:rPr>
            </a:br>
            <a:r>
              <a:rPr lang="en-US" altLang="en-US" sz="2000">
                <a:latin typeface="Times New Roman" pitchFamily="18" charset="0"/>
              </a:rPr>
              <a:t> the population mean…</a:t>
            </a:r>
          </a:p>
        </p:txBody>
      </p:sp>
      <p:sp>
        <p:nvSpPr>
          <p:cNvPr id="21519" name="Line 14"/>
          <p:cNvSpPr>
            <a:spLocks noChangeShapeType="1"/>
          </p:cNvSpPr>
          <p:nvPr/>
        </p:nvSpPr>
        <p:spPr bwMode="auto">
          <a:xfrm>
            <a:off x="7086600" y="1524000"/>
            <a:ext cx="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1520" name="Line 15"/>
          <p:cNvSpPr>
            <a:spLocks noChangeShapeType="1"/>
          </p:cNvSpPr>
          <p:nvPr/>
        </p:nvSpPr>
        <p:spPr bwMode="auto">
          <a:xfrm>
            <a:off x="6248400" y="2365376"/>
            <a:ext cx="0" cy="1905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1522" name="Rectangle 17"/>
          <p:cNvSpPr>
            <a:spLocks noChangeArrowheads="1"/>
          </p:cNvSpPr>
          <p:nvPr/>
        </p:nvSpPr>
        <p:spPr bwMode="auto">
          <a:xfrm>
            <a:off x="9220200" y="4178300"/>
            <a:ext cx="53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en-US" altLang="en-US" sz="2000" b="1"/>
              <a:t>X</a:t>
            </a:r>
          </a:p>
        </p:txBody>
      </p:sp>
      <p:sp>
        <p:nvSpPr>
          <p:cNvPr id="21523" name="Freeform 18"/>
          <p:cNvSpPr>
            <a:spLocks/>
          </p:cNvSpPr>
          <p:nvPr/>
        </p:nvSpPr>
        <p:spPr bwMode="auto">
          <a:xfrm>
            <a:off x="9324976" y="4248150"/>
            <a:ext cx="138113" cy="1588"/>
          </a:xfrm>
          <a:custGeom>
            <a:avLst/>
            <a:gdLst>
              <a:gd name="T0" fmla="*/ 0 w 87"/>
              <a:gd name="T1" fmla="*/ 0 h 1"/>
              <a:gd name="T2" fmla="*/ 2147483647 w 87"/>
              <a:gd name="T3" fmla="*/ 0 h 1"/>
              <a:gd name="T4" fmla="*/ 0 60000 65536"/>
              <a:gd name="T5" fmla="*/ 0 60000 65536"/>
              <a:gd name="T6" fmla="*/ 0 w 87"/>
              <a:gd name="T7" fmla="*/ 0 h 1"/>
              <a:gd name="T8" fmla="*/ 87 w 87"/>
              <a:gd name="T9" fmla="*/ 1 h 1"/>
            </a:gdLst>
            <a:ahLst/>
            <a:cxnLst>
              <a:cxn ang="T4">
                <a:pos x="T0" y="T1"/>
              </a:cxn>
              <a:cxn ang="T5">
                <a:pos x="T2" y="T3"/>
              </a:cxn>
            </a:cxnLst>
            <a:rect l="T6" t="T7" r="T8" b="T9"/>
            <a:pathLst>
              <a:path w="87" h="1">
                <a:moveTo>
                  <a:pt x="0" y="0"/>
                </a:moveTo>
                <a:lnTo>
                  <a:pt x="87" y="0"/>
                </a:ln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21524" name="Rectangle 19"/>
          <p:cNvSpPr>
            <a:spLocks noChangeArrowheads="1"/>
          </p:cNvSpPr>
          <p:nvPr/>
        </p:nvSpPr>
        <p:spPr bwMode="auto">
          <a:xfrm>
            <a:off x="8534400" y="990601"/>
            <a:ext cx="196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altLang="en-US" i="1">
                <a:solidFill>
                  <a:schemeClr val="tx2"/>
                </a:solidFill>
              </a:rPr>
              <a:t>(continued)</a:t>
            </a:r>
          </a:p>
        </p:txBody>
      </p:sp>
    </p:spTree>
    <p:extLst>
      <p:ext uri="{BB962C8B-B14F-4D97-AF65-F5344CB8AC3E}">
        <p14:creationId xmlns:p14="http://schemas.microsoft.com/office/powerpoint/2010/main" val="259206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69FD-B0B4-E147-8B17-A37B478C2325}"/>
              </a:ext>
            </a:extLst>
          </p:cNvPr>
          <p:cNvSpPr>
            <a:spLocks noGrp="1"/>
          </p:cNvSpPr>
          <p:nvPr>
            <p:ph type="title"/>
          </p:nvPr>
        </p:nvSpPr>
        <p:spPr/>
        <p:txBody>
          <a:bodyPr/>
          <a:lstStyle/>
          <a:p>
            <a:r>
              <a:rPr lang="en-US" dirty="0"/>
              <a:t>Steps for hypothesis testing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B7E4B03-E28D-6F43-A704-7B32471774D9}"/>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State the null hypothesis, </a:t>
                </a:r>
                <a14:m>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US" dirty="0"/>
                  <a:t>.</a:t>
                </a:r>
              </a:p>
              <a:p>
                <a:pPr marL="514350" indent="-514350">
                  <a:buFont typeface="+mj-lt"/>
                  <a:buAutoNum type="arabicPeriod"/>
                </a:pPr>
                <a:endParaRPr lang="en-US" dirty="0"/>
              </a:p>
              <a:p>
                <a:pPr marL="514350" indent="-514350">
                  <a:buFont typeface="+mj-lt"/>
                  <a:buAutoNum type="arabicPeriod"/>
                </a:pPr>
                <a:r>
                  <a:rPr lang="en-US" dirty="0"/>
                  <a:t>Decide on the alternative hypothesis, </a:t>
                </a:r>
                <a14:m>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US" dirty="0"/>
                  <a:t> .</a:t>
                </a:r>
              </a:p>
              <a:p>
                <a:pPr marL="514350" indent="-514350">
                  <a:buFont typeface="+mj-lt"/>
                  <a:buAutoNum type="arabicPeriod"/>
                </a:pPr>
                <a:endParaRPr lang="en-US" dirty="0"/>
              </a:p>
              <a:p>
                <a:pPr marL="514350" indent="-514350">
                  <a:buFont typeface="+mj-lt"/>
                  <a:buAutoNum type="arabicPeriod"/>
                </a:pPr>
                <a:r>
                  <a:rPr lang="en-US" dirty="0"/>
                  <a:t>Choose the level of significance, thus fixing the critical region.</a:t>
                </a:r>
              </a:p>
              <a:p>
                <a:pPr marL="514350" indent="-514350">
                  <a:buFont typeface="+mj-lt"/>
                  <a:buAutoNum type="arabicPeriod"/>
                </a:pPr>
                <a:endParaRPr lang="en-US" dirty="0"/>
              </a:p>
              <a:p>
                <a:pPr marL="514350" indent="-514350">
                  <a:buFont typeface="+mj-lt"/>
                  <a:buAutoNum type="arabicPeriod"/>
                </a:pPr>
                <a:r>
                  <a:rPr lang="en-US" dirty="0"/>
                  <a:t>Calculate the mean and standard deviation of the sample, if these are not given in the problem, and the standard error of the mean.</a:t>
                </a:r>
              </a:p>
              <a:p>
                <a:pPr marL="514350" indent="-514350">
                  <a:buFont typeface="+mj-lt"/>
                  <a:buAutoNum type="arabicPeriod"/>
                </a:pPr>
                <a:endParaRPr lang="en-US" dirty="0"/>
              </a:p>
              <a:p>
                <a:pPr marL="514350" indent="-514350">
                  <a:buFont typeface="+mj-lt"/>
                  <a:buAutoNum type="arabicPeriod"/>
                </a:pPr>
                <a:r>
                  <a:rPr lang="en-US" dirty="0"/>
                  <a:t>Calculate the test. </a:t>
                </a:r>
                <a:r>
                  <a:rPr lang="en-US" dirty="0">
                    <a:sym typeface="Wingdings" panose="05000000000000000000" pitchFamily="2" charset="2"/>
                  </a:rPr>
                  <a:t> Run test in SPSS</a:t>
                </a:r>
                <a:endParaRPr lang="en-US" dirty="0"/>
              </a:p>
              <a:p>
                <a:pPr marL="514350" indent="-514350">
                  <a:buFont typeface="+mj-lt"/>
                  <a:buAutoNum type="arabicPeriod"/>
                </a:pPr>
                <a:endParaRPr lang="en-US" dirty="0"/>
              </a:p>
              <a:p>
                <a:pPr marL="514350" indent="-514350">
                  <a:buFont typeface="+mj-lt"/>
                  <a:buAutoNum type="arabicPeriod"/>
                </a:pPr>
                <a:r>
                  <a:rPr lang="en-US" dirty="0"/>
                  <a:t>Interpret- Accept or reject the null hypothesis.</a:t>
                </a:r>
              </a:p>
            </p:txBody>
          </p:sp>
        </mc:Choice>
        <mc:Fallback>
          <p:sp>
            <p:nvSpPr>
              <p:cNvPr id="3" name="Content Placeholder 2">
                <a:extLst>
                  <a:ext uri="{FF2B5EF4-FFF2-40B4-BE49-F238E27FC236}">
                    <a16:creationId xmlns:a16="http://schemas.microsoft.com/office/drawing/2014/main" id="{FB7E4B03-E28D-6F43-A704-7B32471774D9}"/>
                  </a:ext>
                </a:extLst>
              </p:cNvPr>
              <p:cNvSpPr>
                <a:spLocks noGrp="1" noRot="1" noChangeAspect="1" noMove="1" noResize="1" noEditPoints="1" noAdjustHandles="1" noChangeArrowheads="1" noChangeShapeType="1" noTextEdit="1"/>
              </p:cNvSpPr>
              <p:nvPr>
                <p:ph idx="1"/>
              </p:nvPr>
            </p:nvSpPr>
            <p:spPr>
              <a:blipFill>
                <a:blip r:embed="rId3"/>
                <a:stretch>
                  <a:fillRect l="-754" t="-2941"/>
                </a:stretch>
              </a:blipFill>
            </p:spPr>
            <p:txBody>
              <a:bodyPr/>
              <a:lstStyle/>
              <a:p>
                <a:r>
                  <a:rPr lang="en-TT">
                    <a:noFill/>
                  </a:rPr>
                  <a:t> </a:t>
                </a:r>
              </a:p>
            </p:txBody>
          </p:sp>
        </mc:Fallback>
      </mc:AlternateContent>
    </p:spTree>
    <p:extLst>
      <p:ext uri="{BB962C8B-B14F-4D97-AF65-F5344CB8AC3E}">
        <p14:creationId xmlns:p14="http://schemas.microsoft.com/office/powerpoint/2010/main" val="150231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C59C-49F4-AF46-B614-2E83E04348EC}"/>
              </a:ext>
            </a:extLst>
          </p:cNvPr>
          <p:cNvSpPr>
            <a:spLocks noGrp="1"/>
          </p:cNvSpPr>
          <p:nvPr>
            <p:ph type="title"/>
          </p:nvPr>
        </p:nvSpPr>
        <p:spPr/>
        <p:txBody>
          <a:bodyPr/>
          <a:lstStyle/>
          <a:p>
            <a:r>
              <a:rPr lang="en-TT" dirty="0"/>
              <a:t>Defining Hypotheses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F2F096-82AC-0D4A-9C74-8C2FA915FCA2}"/>
                  </a:ext>
                </a:extLst>
              </p:cNvPr>
              <p:cNvSpPr>
                <a:spLocks noGrp="1"/>
              </p:cNvSpPr>
              <p:nvPr>
                <p:ph idx="1"/>
              </p:nvPr>
            </p:nvSpPr>
            <p:spPr>
              <a:xfrm>
                <a:off x="838200" y="1690688"/>
                <a:ext cx="10515600" cy="4486275"/>
              </a:xfrm>
            </p:spPr>
            <p:txBody>
              <a:bodyPr/>
              <a:lstStyle/>
              <a:p>
                <a14:m>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0</m:t>
                        </m:r>
                      </m:sub>
                    </m:sSub>
                  </m:oMath>
                </a14:m>
                <a:r>
                  <a:rPr lang="en-GB" dirty="0"/>
                  <a:t> (</a:t>
                </a:r>
                <a:r>
                  <a:rPr lang="en-US" dirty="0"/>
                  <a:t>the value of the population mean given in the problem).</a:t>
                </a:r>
              </a:p>
              <a:p>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𝐻</m:t>
                        </m:r>
                      </m:e>
                      <m:sub>
                        <m:r>
                          <a:rPr lang="en-GB" b="0" i="1" smtClean="0">
                            <a:latin typeface="Cambria Math" panose="02040503050406030204" pitchFamily="18" charset="0"/>
                          </a:rPr>
                          <m:t>1</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𝜇</m:t>
                    </m:r>
                    <m:r>
                      <a:rPr lang="en-GB"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0</m:t>
                        </m:r>
                      </m:sub>
                    </m:sSub>
                    <m:r>
                      <a:rPr lang="en-GB" i="1">
                        <a:latin typeface="Cambria Math" panose="02040503050406030204" pitchFamily="18" charset="0"/>
                        <a:ea typeface="Cambria Math" panose="02040503050406030204" pitchFamily="18" charset="0"/>
                      </a:rPr>
                      <m:t> </m:t>
                    </m:r>
                  </m:oMath>
                </a14:m>
                <a:endParaRPr lang="en-US" dirty="0"/>
              </a:p>
              <a:p>
                <a:r>
                  <a:rPr lang="en-US" i="1" dirty="0">
                    <a:solidFill>
                      <a:srgbClr val="FF0000"/>
                    </a:solidFill>
                  </a:rPr>
                  <a:t>two-tailed test</a:t>
                </a:r>
                <a:endParaRPr lang="en-US"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0CF2F096-82AC-0D4A-9C74-8C2FA915FCA2}"/>
                  </a:ext>
                </a:extLst>
              </p:cNvPr>
              <p:cNvSpPr>
                <a:spLocks noGrp="1" noRot="1" noChangeAspect="1" noMove="1" noResize="1" noEditPoints="1" noAdjustHandles="1" noChangeArrowheads="1" noChangeShapeType="1" noTextEdit="1"/>
              </p:cNvSpPr>
              <p:nvPr>
                <p:ph idx="1"/>
              </p:nvPr>
            </p:nvSpPr>
            <p:spPr>
              <a:xfrm>
                <a:off x="838200" y="1690688"/>
                <a:ext cx="10515600" cy="4486275"/>
              </a:xfrm>
              <a:blipFill>
                <a:blip r:embed="rId3"/>
                <a:stretch>
                  <a:fillRect l="-1043" t="-2310"/>
                </a:stretch>
              </a:blipFill>
            </p:spPr>
            <p:txBody>
              <a:bodyPr/>
              <a:lstStyle/>
              <a:p>
                <a:r>
                  <a:rPr lang="en-TT">
                    <a:noFill/>
                  </a:rPr>
                  <a:t> </a:t>
                </a:r>
              </a:p>
            </p:txBody>
          </p:sp>
        </mc:Fallback>
      </mc:AlternateContent>
      <p:pic>
        <p:nvPicPr>
          <p:cNvPr id="5" name="Picture 4" descr="Diagram&#10;&#10;Description automatically generated">
            <a:extLst>
              <a:ext uri="{FF2B5EF4-FFF2-40B4-BE49-F238E27FC236}">
                <a16:creationId xmlns:a16="http://schemas.microsoft.com/office/drawing/2014/main" id="{F4A46868-1699-5646-A29B-093EA0F48105}"/>
              </a:ext>
            </a:extLst>
          </p:cNvPr>
          <p:cNvPicPr>
            <a:picLocks noChangeAspect="1"/>
          </p:cNvPicPr>
          <p:nvPr/>
        </p:nvPicPr>
        <p:blipFill>
          <a:blip r:embed="rId4"/>
          <a:stretch>
            <a:fillRect/>
          </a:stretch>
        </p:blipFill>
        <p:spPr>
          <a:xfrm>
            <a:off x="5288438" y="2557562"/>
            <a:ext cx="5382097" cy="3506279"/>
          </a:xfrm>
          <a:prstGeom prst="rect">
            <a:avLst/>
          </a:prstGeom>
        </p:spPr>
      </p:pic>
    </p:spTree>
    <p:extLst>
      <p:ext uri="{BB962C8B-B14F-4D97-AF65-F5344CB8AC3E}">
        <p14:creationId xmlns:p14="http://schemas.microsoft.com/office/powerpoint/2010/main" val="198921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3DDD-F39D-48BD-950D-D789C5AE5580}"/>
              </a:ext>
            </a:extLst>
          </p:cNvPr>
          <p:cNvSpPr>
            <a:spLocks noGrp="1"/>
          </p:cNvSpPr>
          <p:nvPr>
            <p:ph type="title"/>
          </p:nvPr>
        </p:nvSpPr>
        <p:spPr/>
        <p:txBody>
          <a:bodyPr/>
          <a:lstStyle/>
          <a:p>
            <a:r>
              <a:rPr lang="en-TT" dirty="0"/>
              <a:t>Example of defining Hypotheses- </a:t>
            </a:r>
            <a:r>
              <a:rPr lang="en-TT" dirty="0">
                <a:solidFill>
                  <a:schemeClr val="accent1"/>
                </a:solidFill>
              </a:rPr>
              <a:t>two tailed</a:t>
            </a:r>
            <a:endParaRPr lang="en-TT" dirty="0"/>
          </a:p>
        </p:txBody>
      </p:sp>
      <p:sp>
        <p:nvSpPr>
          <p:cNvPr id="3" name="Content Placeholder 2">
            <a:extLst>
              <a:ext uri="{FF2B5EF4-FFF2-40B4-BE49-F238E27FC236}">
                <a16:creationId xmlns:a16="http://schemas.microsoft.com/office/drawing/2014/main" id="{8F5F28B9-7B5D-4B88-9059-3BA48D96CE15}"/>
              </a:ext>
            </a:extLst>
          </p:cNvPr>
          <p:cNvSpPr>
            <a:spLocks noGrp="1"/>
          </p:cNvSpPr>
          <p:nvPr>
            <p:ph idx="1"/>
          </p:nvPr>
        </p:nvSpPr>
        <p:spPr/>
        <p:txBody>
          <a:bodyPr>
            <a:normAutofit fontScale="85000" lnSpcReduction="20000"/>
          </a:bodyPr>
          <a:lstStyle/>
          <a:p>
            <a:r>
              <a:rPr lang="en-US" dirty="0"/>
              <a:t>The recipe for a bakery item is designed to result in a product that contains  </a:t>
            </a:r>
            <a:r>
              <a:rPr lang="en-US" dirty="0">
                <a:solidFill>
                  <a:schemeClr val="accent1"/>
                </a:solidFill>
              </a:rPr>
              <a:t>8  grams </a:t>
            </a:r>
            <a:r>
              <a:rPr lang="en-US" dirty="0"/>
              <a:t>of fat per serving. The quality control department samples the product periodically to insure that the production process is working as designed. State the relevant null and alternative hypotheses.</a:t>
            </a:r>
          </a:p>
          <a:p>
            <a:endParaRPr lang="en-US" dirty="0"/>
          </a:p>
          <a:p>
            <a:r>
              <a:rPr lang="en-US" dirty="0">
                <a:solidFill>
                  <a:schemeClr val="tx1"/>
                </a:solidFill>
              </a:rPr>
              <a:t>Solution:</a:t>
            </a:r>
          </a:p>
          <a:p>
            <a:r>
              <a:rPr lang="en-US" dirty="0"/>
              <a:t>The default option is to assume that the product contains the amount of fat it was formulated to contain unless there is compelling evidence to the contrary. Thus the null hypothesis is  </a:t>
            </a:r>
            <a:r>
              <a:rPr lang="en-US" dirty="0">
                <a:solidFill>
                  <a:schemeClr val="accent1"/>
                </a:solidFill>
              </a:rPr>
              <a:t>H</a:t>
            </a:r>
            <a:r>
              <a:rPr lang="en-US" baseline="-25000" dirty="0">
                <a:solidFill>
                  <a:schemeClr val="accent1"/>
                </a:solidFill>
              </a:rPr>
              <a:t>0</a:t>
            </a:r>
            <a:r>
              <a:rPr lang="en-US" dirty="0">
                <a:solidFill>
                  <a:schemeClr val="accent1"/>
                </a:solidFill>
              </a:rPr>
              <a:t>:μ=8.0 </a:t>
            </a:r>
            <a:r>
              <a:rPr lang="en-US" dirty="0"/>
              <a:t>. </a:t>
            </a:r>
          </a:p>
          <a:p>
            <a:r>
              <a:rPr lang="en-US" dirty="0"/>
              <a:t>Since to contain either more fat than desired or to contain less fat than desired are both an indication of a faulty production process, the alternative hypothesis in this situation is that the mean is different from  8.0 , so  </a:t>
            </a:r>
            <a:r>
              <a:rPr lang="en-US" dirty="0">
                <a:solidFill>
                  <a:schemeClr val="accent1"/>
                </a:solidFill>
              </a:rPr>
              <a:t>H</a:t>
            </a:r>
            <a:r>
              <a:rPr lang="en-US" baseline="-25000" dirty="0">
                <a:solidFill>
                  <a:schemeClr val="accent1"/>
                </a:solidFill>
              </a:rPr>
              <a:t>1</a:t>
            </a:r>
            <a:r>
              <a:rPr lang="en-US" dirty="0">
                <a:solidFill>
                  <a:schemeClr val="accent1"/>
                </a:solidFill>
              </a:rPr>
              <a:t>:μ</a:t>
            </a:r>
            <a:r>
              <a:rPr lang="en-US" sz="4200" dirty="0">
                <a:solidFill>
                  <a:schemeClr val="accent1"/>
                </a:solidFill>
              </a:rPr>
              <a:t>≠</a:t>
            </a:r>
            <a:r>
              <a:rPr lang="en-US" dirty="0">
                <a:solidFill>
                  <a:schemeClr val="accent1"/>
                </a:solidFill>
              </a:rPr>
              <a:t>8.0 </a:t>
            </a:r>
            <a:r>
              <a:rPr lang="en-US" dirty="0"/>
              <a:t>.</a:t>
            </a:r>
            <a:endParaRPr lang="en-TT" dirty="0"/>
          </a:p>
        </p:txBody>
      </p:sp>
    </p:spTree>
    <p:extLst>
      <p:ext uri="{BB962C8B-B14F-4D97-AF65-F5344CB8AC3E}">
        <p14:creationId xmlns:p14="http://schemas.microsoft.com/office/powerpoint/2010/main" val="185217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C59C-49F4-AF46-B614-2E83E04348EC}"/>
              </a:ext>
            </a:extLst>
          </p:cNvPr>
          <p:cNvSpPr>
            <a:spLocks noGrp="1"/>
          </p:cNvSpPr>
          <p:nvPr>
            <p:ph type="title"/>
          </p:nvPr>
        </p:nvSpPr>
        <p:spPr/>
        <p:txBody>
          <a:bodyPr/>
          <a:lstStyle/>
          <a:p>
            <a:r>
              <a:rPr lang="en-US" dirty="0"/>
              <a:t>Defining Hypotheses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F2F096-82AC-0D4A-9C74-8C2FA915FCA2}"/>
                  </a:ext>
                </a:extLst>
              </p:cNvPr>
              <p:cNvSpPr>
                <a:spLocks noGrp="1"/>
              </p:cNvSpPr>
              <p:nvPr>
                <p:ph idx="1"/>
              </p:nvPr>
            </p:nvSpPr>
            <p:spPr/>
            <p:txBody>
              <a:bodyPr/>
              <a:lstStyle/>
              <a:p>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𝜇</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0</m:t>
                        </m:r>
                      </m:sub>
                    </m:sSub>
                    <m:r>
                      <a:rPr lang="en-GB" i="1">
                        <a:latin typeface="Cambria Math" panose="02040503050406030204" pitchFamily="18" charset="0"/>
                        <a:ea typeface="Cambria Math" panose="02040503050406030204" pitchFamily="18" charset="0"/>
                      </a:rPr>
                      <m:t> </m:t>
                    </m:r>
                  </m:oMath>
                </a14:m>
                <a:r>
                  <a:rPr lang="en-GB" dirty="0"/>
                  <a:t>(</a:t>
                </a:r>
                <a:r>
                  <a:rPr lang="en-US" dirty="0"/>
                  <a:t>the value of the population mean given in the problem).</a:t>
                </a:r>
              </a:p>
              <a:p>
                <a:r>
                  <a:rPr lang="en-US" i="1" dirty="0">
                    <a:solidFill>
                      <a:srgbClr val="FF0000"/>
                    </a:solidFill>
                  </a:rPr>
                  <a:t>upper-tailed test</a:t>
                </a:r>
              </a:p>
              <a:p>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𝐻</m:t>
                        </m:r>
                      </m:e>
                      <m:sub>
                        <m:r>
                          <a:rPr lang="en-GB" b="0" i="1" smtClean="0">
                            <a:latin typeface="Cambria Math" panose="02040503050406030204" pitchFamily="18" charset="0"/>
                          </a:rPr>
                          <m:t>1</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&gt;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0</m:t>
                        </m:r>
                      </m:sub>
                    </m:sSub>
                    <m:r>
                      <a:rPr lang="en-GB" i="1">
                        <a:latin typeface="Cambria Math" panose="02040503050406030204" pitchFamily="18" charset="0"/>
                        <a:ea typeface="Cambria Math" panose="02040503050406030204" pitchFamily="18" charset="0"/>
                      </a:rPr>
                      <m:t> </m:t>
                    </m:r>
                  </m:oMath>
                </a14:m>
                <a:endParaRPr lang="en-US" i="1" dirty="0">
                  <a:solidFill>
                    <a:srgbClr val="FF0000"/>
                  </a:solidFill>
                </a:endParaRPr>
              </a:p>
              <a:p>
                <a:endParaRPr lang="en-US" i="1" dirty="0">
                  <a:solidFill>
                    <a:srgbClr val="FF0000"/>
                  </a:solidFill>
                </a:endParaRPr>
              </a:p>
              <a:p>
                <a:endParaRPr lang="en-US" i="1" dirty="0">
                  <a:solidFill>
                    <a:srgbClr val="FF0000"/>
                  </a:solidFill>
                </a:endParaRPr>
              </a:p>
              <a:p>
                <a:r>
                  <a:rPr lang="en-US" i="1" dirty="0">
                    <a:solidFill>
                      <a:srgbClr val="FF0000"/>
                    </a:solidFill>
                  </a:rPr>
                  <a:t>Lower-tailed test</a:t>
                </a:r>
              </a:p>
              <a:p>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𝐻</m:t>
                        </m:r>
                      </m:e>
                      <m:sub>
                        <m:r>
                          <a:rPr lang="en-GB" b="0" i="1" smtClean="0">
                            <a:latin typeface="Cambria Math" panose="02040503050406030204" pitchFamily="18" charset="0"/>
                          </a:rPr>
                          <m:t>1</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&lt;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0</m:t>
                        </m:r>
                      </m:sub>
                    </m:sSub>
                    <m:r>
                      <a:rPr lang="en-GB" i="1">
                        <a:latin typeface="Cambria Math" panose="02040503050406030204" pitchFamily="18" charset="0"/>
                        <a:ea typeface="Cambria Math" panose="02040503050406030204" pitchFamily="18" charset="0"/>
                      </a:rPr>
                      <m:t> </m:t>
                    </m:r>
                  </m:oMath>
                </a14:m>
                <a:endParaRPr lang="en-US" i="1" dirty="0">
                  <a:solidFill>
                    <a:srgbClr val="FF0000"/>
                  </a:solidFill>
                </a:endParaRPr>
              </a:p>
              <a:p>
                <a:endParaRPr lang="en-US" i="1" dirty="0">
                  <a:solidFill>
                    <a:srgbClr val="FF0000"/>
                  </a:solidFill>
                </a:endParaRPr>
              </a:p>
            </p:txBody>
          </p:sp>
        </mc:Choice>
        <mc:Fallback xmlns="">
          <p:sp>
            <p:nvSpPr>
              <p:cNvPr id="3" name="Content Placeholder 2">
                <a:extLst>
                  <a:ext uri="{FF2B5EF4-FFF2-40B4-BE49-F238E27FC236}">
                    <a16:creationId xmlns:a16="http://schemas.microsoft.com/office/drawing/2014/main" id="{0CF2F096-82AC-0D4A-9C74-8C2FA915FCA2}"/>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TT">
                    <a:noFill/>
                  </a:rPr>
                  <a:t> </a:t>
                </a:r>
              </a:p>
            </p:txBody>
          </p:sp>
        </mc:Fallback>
      </mc:AlternateContent>
      <p:pic>
        <p:nvPicPr>
          <p:cNvPr id="6" name="Picture 5" descr="Diagram&#10;&#10;Description automatically generated">
            <a:extLst>
              <a:ext uri="{FF2B5EF4-FFF2-40B4-BE49-F238E27FC236}">
                <a16:creationId xmlns:a16="http://schemas.microsoft.com/office/drawing/2014/main" id="{1A2F88F7-DC65-4E49-9ED8-21AC3A0F6D98}"/>
              </a:ext>
            </a:extLst>
          </p:cNvPr>
          <p:cNvPicPr>
            <a:picLocks noChangeAspect="1"/>
          </p:cNvPicPr>
          <p:nvPr/>
        </p:nvPicPr>
        <p:blipFill>
          <a:blip r:embed="rId4"/>
          <a:stretch>
            <a:fillRect/>
          </a:stretch>
        </p:blipFill>
        <p:spPr>
          <a:xfrm>
            <a:off x="6252171" y="2783871"/>
            <a:ext cx="4537231" cy="3079601"/>
          </a:xfrm>
          <a:prstGeom prst="rect">
            <a:avLst/>
          </a:prstGeom>
        </p:spPr>
      </p:pic>
    </p:spTree>
    <p:extLst>
      <p:ext uri="{BB962C8B-B14F-4D97-AF65-F5344CB8AC3E}">
        <p14:creationId xmlns:p14="http://schemas.microsoft.com/office/powerpoint/2010/main" val="177451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069A-6883-4AF9-A5A5-86DDB8E5FCDD}"/>
              </a:ext>
            </a:extLst>
          </p:cNvPr>
          <p:cNvSpPr>
            <a:spLocks noGrp="1"/>
          </p:cNvSpPr>
          <p:nvPr>
            <p:ph type="title"/>
          </p:nvPr>
        </p:nvSpPr>
        <p:spPr/>
        <p:txBody>
          <a:bodyPr/>
          <a:lstStyle/>
          <a:p>
            <a:r>
              <a:rPr lang="en-TT" dirty="0"/>
              <a:t>Example of defining Hypotheses- </a:t>
            </a:r>
            <a:r>
              <a:rPr lang="en-TT" dirty="0">
                <a:solidFill>
                  <a:schemeClr val="accent1"/>
                </a:solidFill>
              </a:rPr>
              <a:t>upper tail</a:t>
            </a:r>
          </a:p>
        </p:txBody>
      </p:sp>
      <p:sp>
        <p:nvSpPr>
          <p:cNvPr id="3" name="Content Placeholder 2">
            <a:extLst>
              <a:ext uri="{FF2B5EF4-FFF2-40B4-BE49-F238E27FC236}">
                <a16:creationId xmlns:a16="http://schemas.microsoft.com/office/drawing/2014/main" id="{4A510442-C95B-4DDA-9970-AD0560EA7E88}"/>
              </a:ext>
            </a:extLst>
          </p:cNvPr>
          <p:cNvSpPr>
            <a:spLocks noGrp="1"/>
          </p:cNvSpPr>
          <p:nvPr>
            <p:ph idx="1"/>
          </p:nvPr>
        </p:nvSpPr>
        <p:spPr>
          <a:xfrm>
            <a:off x="838200" y="1690688"/>
            <a:ext cx="10515600" cy="4802187"/>
          </a:xfrm>
        </p:spPr>
        <p:txBody>
          <a:bodyPr>
            <a:normAutofit fontScale="92500" lnSpcReduction="10000"/>
          </a:bodyPr>
          <a:lstStyle/>
          <a:p>
            <a:r>
              <a:rPr lang="en-US" dirty="0"/>
              <a:t>A publisher of college textbooks claims that the average price of all hardbound college textbooks is  </a:t>
            </a:r>
            <a:r>
              <a:rPr lang="en-US" dirty="0">
                <a:solidFill>
                  <a:schemeClr val="accent1"/>
                </a:solidFill>
              </a:rPr>
              <a:t>$127.50 </a:t>
            </a:r>
            <a:r>
              <a:rPr lang="en-US" dirty="0"/>
              <a:t>. A student group believes that </a:t>
            </a:r>
            <a:r>
              <a:rPr lang="en-US" dirty="0">
                <a:solidFill>
                  <a:schemeClr val="accent1"/>
                </a:solidFill>
              </a:rPr>
              <a:t>the actual mean is higher </a:t>
            </a:r>
            <a:r>
              <a:rPr lang="en-US" dirty="0"/>
              <a:t>and wishes to test their belief. State the relevant null and alternative hypotheses.</a:t>
            </a:r>
          </a:p>
          <a:p>
            <a:endParaRPr lang="en-US" dirty="0"/>
          </a:p>
          <a:p>
            <a:r>
              <a:rPr lang="en-US" dirty="0">
                <a:solidFill>
                  <a:schemeClr val="tx1"/>
                </a:solidFill>
              </a:rPr>
              <a:t>Solution:</a:t>
            </a:r>
          </a:p>
          <a:p>
            <a:r>
              <a:rPr lang="en-US" dirty="0"/>
              <a:t>The default option is to accept the publisher’s claim unless there is compelling evidence to the contrary. Thus the null hypothesis is  </a:t>
            </a:r>
            <a:r>
              <a:rPr lang="en-US" dirty="0">
                <a:solidFill>
                  <a:schemeClr val="accent1"/>
                </a:solidFill>
              </a:rPr>
              <a:t>H</a:t>
            </a:r>
            <a:r>
              <a:rPr lang="en-US" baseline="-25000" dirty="0">
                <a:solidFill>
                  <a:schemeClr val="accent1"/>
                </a:solidFill>
              </a:rPr>
              <a:t>0</a:t>
            </a:r>
            <a:r>
              <a:rPr lang="en-US" dirty="0">
                <a:solidFill>
                  <a:schemeClr val="accent1"/>
                </a:solidFill>
              </a:rPr>
              <a:t>:μ=127.50 </a:t>
            </a:r>
            <a:r>
              <a:rPr lang="en-US" dirty="0"/>
              <a:t>. </a:t>
            </a:r>
          </a:p>
          <a:p>
            <a:r>
              <a:rPr lang="en-US" dirty="0"/>
              <a:t>Since the student group thinks that the average textbook price is greater than the publisher’s figure, the alternative hypothesis in this situation is  </a:t>
            </a:r>
            <a:r>
              <a:rPr lang="en-US" dirty="0">
                <a:solidFill>
                  <a:schemeClr val="accent1"/>
                </a:solidFill>
              </a:rPr>
              <a:t>H</a:t>
            </a:r>
            <a:r>
              <a:rPr lang="en-US" baseline="-25000" dirty="0">
                <a:solidFill>
                  <a:schemeClr val="accent1"/>
                </a:solidFill>
              </a:rPr>
              <a:t>1</a:t>
            </a:r>
            <a:r>
              <a:rPr lang="en-US" dirty="0">
                <a:solidFill>
                  <a:schemeClr val="accent1"/>
                </a:solidFill>
              </a:rPr>
              <a:t>:μ&gt;127.50 </a:t>
            </a:r>
            <a:r>
              <a:rPr lang="en-US" dirty="0"/>
              <a:t>.</a:t>
            </a:r>
            <a:endParaRPr lang="en-TT" dirty="0"/>
          </a:p>
        </p:txBody>
      </p:sp>
    </p:spTree>
    <p:extLst>
      <p:ext uri="{BB962C8B-B14F-4D97-AF65-F5344CB8AC3E}">
        <p14:creationId xmlns:p14="http://schemas.microsoft.com/office/powerpoint/2010/main" val="264480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438D-3CF7-4846-A2EC-73D9FC50CDAB}"/>
              </a:ext>
            </a:extLst>
          </p:cNvPr>
          <p:cNvSpPr>
            <a:spLocks noGrp="1"/>
          </p:cNvSpPr>
          <p:nvPr>
            <p:ph type="ctrTitle"/>
          </p:nvPr>
        </p:nvSpPr>
        <p:spPr/>
        <p:txBody>
          <a:bodyPr/>
          <a:lstStyle/>
          <a:p>
            <a:r>
              <a:rPr lang="en-TT" dirty="0"/>
              <a:t>T Test</a:t>
            </a:r>
          </a:p>
        </p:txBody>
      </p:sp>
      <p:sp>
        <p:nvSpPr>
          <p:cNvPr id="3" name="Subtitle 2">
            <a:extLst>
              <a:ext uri="{FF2B5EF4-FFF2-40B4-BE49-F238E27FC236}">
                <a16:creationId xmlns:a16="http://schemas.microsoft.com/office/drawing/2014/main" id="{FC742B43-A955-49FA-8A69-472BEA0DD7DF}"/>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07114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7E4AD61-D7A5-47D7-9748-07A9574039D3}"/>
                  </a:ext>
                </a:extLst>
              </p:cNvPr>
              <p:cNvSpPr>
                <a:spLocks noGrp="1"/>
              </p:cNvSpPr>
              <p:nvPr>
                <p:ph type="title"/>
              </p:nvPr>
            </p:nvSpPr>
            <p:spPr/>
            <p:txBody>
              <a:bodyPr/>
              <a:lstStyle/>
              <a:p>
                <a:r>
                  <a:rPr lang="en-US" dirty="0"/>
                  <a:t>Hypothesis Tests for Small Sample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&lt;30</m:t>
                    </m:r>
                  </m:oMath>
                </a14:m>
                <a:r>
                  <a:rPr lang="en-US" dirty="0"/>
                  <a:t>)</a:t>
                </a:r>
                <a:endParaRPr lang="en-TT" dirty="0"/>
              </a:p>
            </p:txBody>
          </p:sp>
        </mc:Choice>
        <mc:Fallback xmlns="">
          <p:sp>
            <p:nvSpPr>
              <p:cNvPr id="2" name="Title 1">
                <a:extLst>
                  <a:ext uri="{FF2B5EF4-FFF2-40B4-BE49-F238E27FC236}">
                    <a16:creationId xmlns:a16="http://schemas.microsoft.com/office/drawing/2014/main" id="{B7E4AD61-D7A5-47D7-9748-07A9574039D3}"/>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TT">
                    <a:noFill/>
                  </a:rPr>
                  <a:t> </a:t>
                </a:r>
              </a:p>
            </p:txBody>
          </p:sp>
        </mc:Fallback>
      </mc:AlternateContent>
      <p:sp>
        <p:nvSpPr>
          <p:cNvPr id="3" name="Content Placeholder 2">
            <a:extLst>
              <a:ext uri="{FF2B5EF4-FFF2-40B4-BE49-F238E27FC236}">
                <a16:creationId xmlns:a16="http://schemas.microsoft.com/office/drawing/2014/main" id="{8F8F414B-1686-4D5C-8F2B-E60973F064C1}"/>
              </a:ext>
            </a:extLst>
          </p:cNvPr>
          <p:cNvSpPr>
            <a:spLocks noGrp="1"/>
          </p:cNvSpPr>
          <p:nvPr>
            <p:ph idx="1"/>
          </p:nvPr>
        </p:nvSpPr>
        <p:spPr>
          <a:xfrm>
            <a:off x="838200" y="1825625"/>
            <a:ext cx="10515600" cy="4667250"/>
          </a:xfrm>
        </p:spPr>
        <p:txBody>
          <a:bodyPr>
            <a:normAutofit fontScale="92500" lnSpcReduction="10000"/>
          </a:bodyPr>
          <a:lstStyle/>
          <a:p>
            <a:r>
              <a:rPr lang="en-US" dirty="0">
                <a:solidFill>
                  <a:schemeClr val="tx1"/>
                </a:solidFill>
              </a:rPr>
              <a:t>When sample sizes are small</a:t>
            </a:r>
            <a:r>
              <a:rPr lang="en-US" dirty="0"/>
              <a:t>, as is often the case in practice, the Central Limit Theorem does not apply.</a:t>
            </a:r>
          </a:p>
          <a:p>
            <a:endParaRPr lang="en-US" dirty="0"/>
          </a:p>
          <a:p>
            <a:r>
              <a:rPr lang="en-TT" dirty="0"/>
              <a:t>So, If population standard deviation, </a:t>
            </a:r>
            <a:r>
              <a:rPr lang="el-GR" dirty="0">
                <a:solidFill>
                  <a:schemeClr val="tx1"/>
                </a:solidFill>
              </a:rPr>
              <a:t>σ</a:t>
            </a:r>
            <a:r>
              <a:rPr lang="en-TT" dirty="0">
                <a:solidFill>
                  <a:schemeClr val="tx1"/>
                </a:solidFill>
              </a:rPr>
              <a:t> is</a:t>
            </a:r>
            <a:r>
              <a:rPr lang="el-GR" dirty="0">
                <a:solidFill>
                  <a:schemeClr val="tx1"/>
                </a:solidFill>
              </a:rPr>
              <a:t>  </a:t>
            </a:r>
            <a:r>
              <a:rPr lang="en-US" dirty="0">
                <a:solidFill>
                  <a:schemeClr val="tx1"/>
                </a:solidFill>
              </a:rPr>
              <a:t>unknown</a:t>
            </a:r>
            <a:r>
              <a:rPr lang="en-US" dirty="0"/>
              <a:t>, then we cannot assume normal distribution, then Z statistics becomes invalid</a:t>
            </a:r>
          </a:p>
          <a:p>
            <a:endParaRPr lang="en-US" dirty="0"/>
          </a:p>
          <a:p>
            <a:r>
              <a:rPr lang="en-US" dirty="0"/>
              <a:t>One must then impose stricter assumptions on the population to give statistical validity to the test procedure</a:t>
            </a:r>
          </a:p>
          <a:p>
            <a:endParaRPr lang="en-US" dirty="0"/>
          </a:p>
          <a:p>
            <a:r>
              <a:rPr lang="en-US" dirty="0"/>
              <a:t>Therefore, we use </a:t>
            </a:r>
            <a:r>
              <a:rPr lang="en-US" b="1" dirty="0">
                <a:solidFill>
                  <a:schemeClr val="accent1"/>
                </a:solidFill>
              </a:rPr>
              <a:t>Student’s  t -distribution </a:t>
            </a:r>
            <a:r>
              <a:rPr lang="en-US" dirty="0"/>
              <a:t>with  n−1  degrees of freedom</a:t>
            </a:r>
            <a:endParaRPr lang="en-TT" dirty="0"/>
          </a:p>
        </p:txBody>
      </p:sp>
    </p:spTree>
    <p:extLst>
      <p:ext uri="{BB962C8B-B14F-4D97-AF65-F5344CB8AC3E}">
        <p14:creationId xmlns:p14="http://schemas.microsoft.com/office/powerpoint/2010/main" val="93898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012D-5ACC-9F40-B71F-C2F71FA7124E}"/>
              </a:ext>
            </a:extLst>
          </p:cNvPr>
          <p:cNvSpPr>
            <a:spLocks noGrp="1"/>
          </p:cNvSpPr>
          <p:nvPr>
            <p:ph type="title"/>
          </p:nvPr>
        </p:nvSpPr>
        <p:spPr/>
        <p:txBody>
          <a:bodyPr/>
          <a:lstStyle/>
          <a:p>
            <a:r>
              <a:rPr lang="en-US" dirty="0"/>
              <a:t>T-distribution</a:t>
            </a:r>
          </a:p>
        </p:txBody>
      </p:sp>
      <p:pic>
        <p:nvPicPr>
          <p:cNvPr id="5" name="Content Placeholder 4" descr="Diagram&#10;&#10;Description automatically generated">
            <a:extLst>
              <a:ext uri="{FF2B5EF4-FFF2-40B4-BE49-F238E27FC236}">
                <a16:creationId xmlns:a16="http://schemas.microsoft.com/office/drawing/2014/main" id="{A5DCDA4A-65B1-1D49-ADFC-4762C0F9F08B}"/>
              </a:ext>
            </a:extLst>
          </p:cNvPr>
          <p:cNvPicPr>
            <a:picLocks noGrp="1" noChangeAspect="1"/>
          </p:cNvPicPr>
          <p:nvPr>
            <p:ph idx="1"/>
          </p:nvPr>
        </p:nvPicPr>
        <p:blipFill>
          <a:blip r:embed="rId3"/>
          <a:stretch>
            <a:fillRect/>
          </a:stretch>
        </p:blipFill>
        <p:spPr>
          <a:xfrm>
            <a:off x="1877044" y="1825625"/>
            <a:ext cx="8437912" cy="4351338"/>
          </a:xfrm>
        </p:spPr>
      </p:pic>
      <mc:AlternateContent xmlns:mc="http://schemas.openxmlformats.org/markup-compatibility/2006" xmlns:a14="http://schemas.microsoft.com/office/drawing/2010/main">
        <mc:Choice Requires="a14">
          <p:sp>
            <p:nvSpPr>
              <p:cNvPr id="6" name="Rectangle 33">
                <a:extLst>
                  <a:ext uri="{FF2B5EF4-FFF2-40B4-BE49-F238E27FC236}">
                    <a16:creationId xmlns:a16="http://schemas.microsoft.com/office/drawing/2014/main" id="{71615608-623B-A048-9E49-3FCFAA60165C}"/>
                  </a:ext>
                </a:extLst>
              </p:cNvPr>
              <p:cNvSpPr>
                <a:spLocks noChangeArrowheads="1"/>
              </p:cNvSpPr>
              <p:nvPr/>
            </p:nvSpPr>
            <p:spPr bwMode="auto">
              <a:xfrm>
                <a:off x="4813185" y="810667"/>
                <a:ext cx="5257800" cy="4344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80000"/>
                  </a:lnSpc>
                  <a:spcBef>
                    <a:spcPct val="50000"/>
                  </a:spcBef>
                </a:pPr>
                <a:r>
                  <a:rPr lang="en-US" altLang="en-US" sz="2800" dirty="0"/>
                  <a:t>Note:  </a:t>
                </a:r>
                <a14:m>
                  <m:oMath xmlns:m="http://schemas.openxmlformats.org/officeDocument/2006/math">
                    <m:r>
                      <a:rPr lang="en-GB" altLang="en-US" sz="2800" b="0" i="1" smtClean="0">
                        <a:latin typeface="Cambria Math" panose="02040503050406030204" pitchFamily="18" charset="0"/>
                      </a:rPr>
                      <m:t>𝑡</m:t>
                    </m:r>
                    <m:r>
                      <a:rPr lang="en-GB" altLang="en-US" sz="2800" b="0" i="1" smtClean="0">
                        <a:latin typeface="Cambria Math" panose="02040503050406030204" pitchFamily="18" charset="0"/>
                        <a:ea typeface="Cambria Math" panose="02040503050406030204" pitchFamily="18" charset="0"/>
                      </a:rPr>
                      <m:t>→</m:t>
                    </m:r>
                    <m:r>
                      <a:rPr lang="en-GB" altLang="en-US" sz="2800" b="0" i="1" smtClean="0">
                        <a:latin typeface="Cambria Math" panose="02040503050406030204" pitchFamily="18" charset="0"/>
                        <a:ea typeface="Cambria Math" panose="02040503050406030204" pitchFamily="18" charset="0"/>
                      </a:rPr>
                      <m:t>𝑍</m:t>
                    </m:r>
                  </m:oMath>
                </a14:m>
                <a:r>
                  <a:rPr lang="en-US" altLang="en-US" sz="2800" dirty="0"/>
                  <a:t> as  </a:t>
                </a:r>
                <a14:m>
                  <m:oMath xmlns:m="http://schemas.openxmlformats.org/officeDocument/2006/math">
                    <m:r>
                      <a:rPr lang="en-US" altLang="en-US" sz="2800" i="1" dirty="0" smtClean="0">
                        <a:latin typeface="Cambria Math" panose="02040503050406030204" pitchFamily="18" charset="0"/>
                      </a:rPr>
                      <m:t>𝑛</m:t>
                    </m:r>
                  </m:oMath>
                </a14:m>
                <a:r>
                  <a:rPr lang="en-US" altLang="en-US" sz="2800" dirty="0"/>
                  <a:t>  increases</a:t>
                </a:r>
              </a:p>
            </p:txBody>
          </p:sp>
        </mc:Choice>
        <mc:Fallback xmlns="">
          <p:sp>
            <p:nvSpPr>
              <p:cNvPr id="6" name="Rectangle 33">
                <a:extLst>
                  <a:ext uri="{FF2B5EF4-FFF2-40B4-BE49-F238E27FC236}">
                    <a16:creationId xmlns:a16="http://schemas.microsoft.com/office/drawing/2014/main" id="{71615608-623B-A048-9E49-3FCFAA60165C}"/>
                  </a:ext>
                </a:extLst>
              </p:cNvPr>
              <p:cNvSpPr>
                <a:spLocks noRot="1" noChangeAspect="1" noMove="1" noResize="1" noEditPoints="1" noAdjustHandles="1" noChangeArrowheads="1" noChangeShapeType="1" noTextEdit="1"/>
              </p:cNvSpPr>
              <p:nvPr/>
            </p:nvSpPr>
            <p:spPr bwMode="auto">
              <a:xfrm>
                <a:off x="4813185" y="810667"/>
                <a:ext cx="5257800" cy="434478"/>
              </a:xfrm>
              <a:prstGeom prst="rect">
                <a:avLst/>
              </a:prstGeom>
              <a:blipFill>
                <a:blip r:embed="rId4"/>
                <a:stretch>
                  <a:fillRect l="-2436" t="-35211" b="-394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37720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40D7-6CFA-419D-9FFF-671B834B21AA}"/>
              </a:ext>
            </a:extLst>
          </p:cNvPr>
          <p:cNvSpPr>
            <a:spLocks noGrp="1"/>
          </p:cNvSpPr>
          <p:nvPr>
            <p:ph type="title"/>
          </p:nvPr>
        </p:nvSpPr>
        <p:spPr/>
        <p:txBody>
          <a:bodyPr/>
          <a:lstStyle/>
          <a:p>
            <a:r>
              <a:rPr lang="en-US" dirty="0"/>
              <a:t>Critical values are from the  t -distribution</a:t>
            </a:r>
            <a:endParaRPr lang="en-TT" dirty="0"/>
          </a:p>
        </p:txBody>
      </p:sp>
      <p:sp>
        <p:nvSpPr>
          <p:cNvPr id="3" name="Content Placeholder 2">
            <a:extLst>
              <a:ext uri="{FF2B5EF4-FFF2-40B4-BE49-F238E27FC236}">
                <a16:creationId xmlns:a16="http://schemas.microsoft.com/office/drawing/2014/main" id="{46BC5CC9-CC9D-46C0-964E-9F57126E44CF}"/>
              </a:ext>
            </a:extLst>
          </p:cNvPr>
          <p:cNvSpPr>
            <a:spLocks noGrp="1"/>
          </p:cNvSpPr>
          <p:nvPr>
            <p:ph idx="1"/>
          </p:nvPr>
        </p:nvSpPr>
        <p:spPr/>
        <p:txBody>
          <a:bodyPr/>
          <a:lstStyle/>
          <a:p>
            <a:r>
              <a:rPr lang="en-TT" dirty="0"/>
              <a:t>First we need to calculate the </a:t>
            </a:r>
            <a:r>
              <a:rPr lang="en-TT" dirty="0">
                <a:solidFill>
                  <a:schemeClr val="accent1"/>
                </a:solidFill>
              </a:rPr>
              <a:t>degrees of freedom</a:t>
            </a:r>
          </a:p>
          <a:p>
            <a:endParaRPr lang="en-TT" dirty="0"/>
          </a:p>
          <a:p>
            <a:pPr lvl="1"/>
            <a:r>
              <a:rPr kumimoji="0" lang="en-US" sz="2800" b="0" i="0" u="none" strike="noStrike" kern="1200" cap="none" spc="0" normalizeH="0" baseline="0" noProof="0" dirty="0">
                <a:ln>
                  <a:noFill/>
                </a:ln>
                <a:solidFill>
                  <a:srgbClr val="FFD000"/>
                </a:solidFill>
                <a:effectLst/>
                <a:uLnTx/>
                <a:uFillTx/>
                <a:latin typeface="Calibri" panose="020F0502020204030204"/>
                <a:ea typeface="+mn-ea"/>
                <a:cs typeface="+mn-cs"/>
              </a:rPr>
              <a:t>degrees of freedom (</a:t>
            </a:r>
            <a:r>
              <a:rPr kumimoji="0" lang="en-US" sz="2800" b="0" i="0" u="none" strike="noStrike" kern="1200" cap="none" spc="0" normalizeH="0" baseline="0" noProof="0" dirty="0" err="1">
                <a:ln>
                  <a:noFill/>
                </a:ln>
                <a:solidFill>
                  <a:srgbClr val="FFD000"/>
                </a:solidFill>
                <a:effectLst/>
                <a:uLnTx/>
                <a:uFillTx/>
                <a:latin typeface="Calibri" panose="020F0502020204030204"/>
                <a:ea typeface="+mn-ea"/>
                <a:cs typeface="+mn-cs"/>
              </a:rPr>
              <a:t>df</a:t>
            </a:r>
            <a:r>
              <a:rPr kumimoji="0" lang="en-US" sz="2800" b="0" i="0" u="none" strike="noStrike" kern="1200" cap="none" spc="0" normalizeH="0" baseline="0" noProof="0" dirty="0">
                <a:ln>
                  <a:noFill/>
                </a:ln>
                <a:solidFill>
                  <a:srgbClr val="FFD000"/>
                </a:solidFill>
                <a:effectLst/>
                <a:uLnTx/>
                <a:uFillTx/>
                <a:latin typeface="Calibri" panose="020F0502020204030204"/>
                <a:ea typeface="+mn-ea"/>
                <a:cs typeface="+mn-cs"/>
              </a:rPr>
              <a:t>) = (n - 1)</a:t>
            </a:r>
          </a:p>
          <a:p>
            <a:endParaRPr lang="en-US" sz="4000" dirty="0">
              <a:solidFill>
                <a:srgbClr val="FFD000"/>
              </a:solidFill>
              <a:latin typeface="Calibri" panose="020F0502020204030204"/>
            </a:endParaRPr>
          </a:p>
          <a:p>
            <a:r>
              <a:rPr lang="en-US" sz="4000" dirty="0">
                <a:solidFill>
                  <a:srgbClr val="FFD000"/>
                </a:solidFill>
                <a:latin typeface="Calibri" panose="020F0502020204030204"/>
              </a:rPr>
              <a:t>Then look up critical values:</a:t>
            </a:r>
          </a:p>
          <a:p>
            <a:pPr lvl="1"/>
            <a:r>
              <a:rPr lang="en-US" sz="3600" dirty="0">
                <a:solidFill>
                  <a:srgbClr val="FFD000"/>
                </a:solidFill>
                <a:latin typeface="Calibri" panose="020F0502020204030204"/>
                <a:hlinkClick r:id="rId2" action="ppaction://hlinkfile"/>
              </a:rPr>
              <a:t>t values</a:t>
            </a:r>
            <a:endParaRPr lang="en-TT" sz="3600" dirty="0"/>
          </a:p>
        </p:txBody>
      </p:sp>
    </p:spTree>
    <p:extLst>
      <p:ext uri="{BB962C8B-B14F-4D97-AF65-F5344CB8AC3E}">
        <p14:creationId xmlns:p14="http://schemas.microsoft.com/office/powerpoint/2010/main" val="52839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1209-4D0A-8543-9441-93320D70F41B}"/>
              </a:ext>
            </a:extLst>
          </p:cNvPr>
          <p:cNvSpPr>
            <a:spLocks noGrp="1"/>
          </p:cNvSpPr>
          <p:nvPr>
            <p:ph type="title"/>
          </p:nvPr>
        </p:nvSpPr>
        <p:spPr/>
        <p:txBody>
          <a:bodyPr/>
          <a:lstStyle/>
          <a:p>
            <a:r>
              <a:rPr lang="en-US" dirty="0"/>
              <a:t>Population and sample</a:t>
            </a:r>
          </a:p>
        </p:txBody>
      </p:sp>
      <p:sp>
        <p:nvSpPr>
          <p:cNvPr id="3" name="Content Placeholder 2">
            <a:extLst>
              <a:ext uri="{FF2B5EF4-FFF2-40B4-BE49-F238E27FC236}">
                <a16:creationId xmlns:a16="http://schemas.microsoft.com/office/drawing/2014/main" id="{0A5BDD63-30E2-BB47-934C-2A2DDC4E8826}"/>
              </a:ext>
            </a:extLst>
          </p:cNvPr>
          <p:cNvSpPr>
            <a:spLocks noGrp="1"/>
          </p:cNvSpPr>
          <p:nvPr>
            <p:ph idx="1"/>
          </p:nvPr>
        </p:nvSpPr>
        <p:spPr/>
        <p:txBody>
          <a:bodyPr>
            <a:normAutofit fontScale="92500" lnSpcReduction="10000"/>
          </a:bodyPr>
          <a:lstStyle/>
          <a:p>
            <a:r>
              <a:rPr lang="en-US" dirty="0">
                <a:solidFill>
                  <a:srgbClr val="FF0000"/>
                </a:solidFill>
              </a:rPr>
              <a:t>Population: </a:t>
            </a:r>
            <a:r>
              <a:rPr lang="en-US" dirty="0"/>
              <a:t>All items under investigation. The group of items or people about which information is required.</a:t>
            </a:r>
          </a:p>
          <a:p>
            <a:endParaRPr lang="en-US" dirty="0"/>
          </a:p>
          <a:p>
            <a:r>
              <a:rPr lang="en-US" dirty="0">
                <a:solidFill>
                  <a:srgbClr val="FF0000"/>
                </a:solidFill>
              </a:rPr>
              <a:t>Sample: </a:t>
            </a:r>
            <a:r>
              <a:rPr lang="en-US" dirty="0"/>
              <a:t>A group of items taken from the population for examination.</a:t>
            </a:r>
          </a:p>
          <a:p>
            <a:endParaRPr lang="en-US" dirty="0"/>
          </a:p>
          <a:p>
            <a:r>
              <a:rPr lang="en-US" dirty="0"/>
              <a:t>Sampling frame: A list of all members of a population from which items are to be selected.</a:t>
            </a:r>
          </a:p>
          <a:p>
            <a:endParaRPr lang="en-US" dirty="0"/>
          </a:p>
          <a:p>
            <a:r>
              <a:rPr lang="en-US" dirty="0"/>
              <a:t>Random sample: A sample in which all items in a population have an equal chance of being selected.</a:t>
            </a:r>
          </a:p>
        </p:txBody>
      </p:sp>
    </p:spTree>
    <p:extLst>
      <p:ext uri="{BB962C8B-B14F-4D97-AF65-F5344CB8AC3E}">
        <p14:creationId xmlns:p14="http://schemas.microsoft.com/office/powerpoint/2010/main" val="21977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6878-4391-4150-B05A-8E77C25E409A}"/>
              </a:ext>
            </a:extLst>
          </p:cNvPr>
          <p:cNvSpPr>
            <a:spLocks noGrp="1"/>
          </p:cNvSpPr>
          <p:nvPr>
            <p:ph type="title"/>
          </p:nvPr>
        </p:nvSpPr>
        <p:spPr>
          <a:xfrm>
            <a:off x="838200" y="365126"/>
            <a:ext cx="10515600" cy="747238"/>
          </a:xfrm>
        </p:spPr>
        <p:txBody>
          <a:bodyPr/>
          <a:lstStyle/>
          <a:p>
            <a:r>
              <a:rPr lang="en-TT" dirty="0"/>
              <a:t>The Rejection Region</a:t>
            </a:r>
          </a:p>
        </p:txBody>
      </p:sp>
      <p:pic>
        <p:nvPicPr>
          <p:cNvPr id="4" name="Content Placeholder 3">
            <a:extLst>
              <a:ext uri="{FF2B5EF4-FFF2-40B4-BE49-F238E27FC236}">
                <a16:creationId xmlns:a16="http://schemas.microsoft.com/office/drawing/2014/main" id="{AA22CAB3-CED6-47D5-A1CD-464B2D7B0AF7}"/>
              </a:ext>
            </a:extLst>
          </p:cNvPr>
          <p:cNvPicPr>
            <a:picLocks noGrp="1" noChangeAspect="1"/>
          </p:cNvPicPr>
          <p:nvPr>
            <p:ph idx="1"/>
          </p:nvPr>
        </p:nvPicPr>
        <p:blipFill>
          <a:blip r:embed="rId2"/>
          <a:stretch>
            <a:fillRect/>
          </a:stretch>
        </p:blipFill>
        <p:spPr>
          <a:xfrm>
            <a:off x="1753385" y="1171159"/>
            <a:ext cx="8955465" cy="5486571"/>
          </a:xfrm>
          <a:prstGeom prst="rect">
            <a:avLst/>
          </a:prstGeom>
        </p:spPr>
      </p:pic>
    </p:spTree>
    <p:extLst>
      <p:ext uri="{BB962C8B-B14F-4D97-AF65-F5344CB8AC3E}">
        <p14:creationId xmlns:p14="http://schemas.microsoft.com/office/powerpoint/2010/main" val="272073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DD10-433F-4707-835C-7FA8EA2551CC}"/>
              </a:ext>
            </a:extLst>
          </p:cNvPr>
          <p:cNvSpPr>
            <a:spLocks noGrp="1"/>
          </p:cNvSpPr>
          <p:nvPr>
            <p:ph type="ctrTitle"/>
          </p:nvPr>
        </p:nvSpPr>
        <p:spPr/>
        <p:txBody>
          <a:bodyPr/>
          <a:lstStyle/>
          <a:p>
            <a:r>
              <a:rPr lang="en-TT" dirty="0"/>
              <a:t>One Sample t Test</a:t>
            </a:r>
          </a:p>
        </p:txBody>
      </p:sp>
      <p:sp>
        <p:nvSpPr>
          <p:cNvPr id="3" name="Subtitle 2">
            <a:extLst>
              <a:ext uri="{FF2B5EF4-FFF2-40B4-BE49-F238E27FC236}">
                <a16:creationId xmlns:a16="http://schemas.microsoft.com/office/drawing/2014/main" id="{3E4C0FF1-CCB2-4547-AC43-A25C72C063CF}"/>
              </a:ext>
            </a:extLst>
          </p:cNvPr>
          <p:cNvSpPr>
            <a:spLocks noGrp="1"/>
          </p:cNvSpPr>
          <p:nvPr>
            <p:ph type="subTitle" idx="1"/>
          </p:nvPr>
        </p:nvSpPr>
        <p:spPr/>
        <p:txBody>
          <a:bodyPr/>
          <a:lstStyle/>
          <a:p>
            <a:r>
              <a:rPr lang="en-US" dirty="0"/>
              <a:t>The One Sample t Test examines whether the mean of a population is statistically different from a known or hypothesized value.</a:t>
            </a:r>
            <a:endParaRPr lang="en-TT" dirty="0"/>
          </a:p>
        </p:txBody>
      </p:sp>
    </p:spTree>
    <p:extLst>
      <p:ext uri="{BB962C8B-B14F-4D97-AF65-F5344CB8AC3E}">
        <p14:creationId xmlns:p14="http://schemas.microsoft.com/office/powerpoint/2010/main" val="36460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F48A-241B-444A-9D31-32BF2A155A6A}"/>
              </a:ext>
            </a:extLst>
          </p:cNvPr>
          <p:cNvSpPr>
            <a:spLocks noGrp="1"/>
          </p:cNvSpPr>
          <p:nvPr>
            <p:ph type="title"/>
          </p:nvPr>
        </p:nvSpPr>
        <p:spPr/>
        <p:txBody>
          <a:bodyPr/>
          <a:lstStyle/>
          <a:p>
            <a:r>
              <a:rPr lang="en-TT" dirty="0"/>
              <a:t>T- test statistic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A6DCC3-0945-449E-ADB8-9947DA8F52B4}"/>
                  </a:ext>
                </a:extLst>
              </p:cNvPr>
              <p:cNvSpPr txBox="1"/>
              <p:nvPr/>
            </p:nvSpPr>
            <p:spPr>
              <a:xfrm>
                <a:off x="1282045" y="2528493"/>
                <a:ext cx="2667785" cy="10016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TT" sz="3200" i="1" smtClean="0">
                          <a:latin typeface="Cambria Math" panose="02040503050406030204" pitchFamily="18" charset="0"/>
                        </a:rPr>
                        <m:t>𝑡</m:t>
                      </m:r>
                      <m:r>
                        <a:rPr lang="en-TT" sz="3200" i="0">
                          <a:latin typeface="Cambria Math" panose="02040503050406030204" pitchFamily="18" charset="0"/>
                        </a:rPr>
                        <m:t>=</m:t>
                      </m:r>
                      <m:f>
                        <m:fPr>
                          <m:ctrlPr>
                            <a:rPr lang="en-TT" sz="3200" i="1">
                              <a:solidFill>
                                <a:srgbClr val="836967"/>
                              </a:solidFill>
                              <a:latin typeface="Cambria Math" panose="02040503050406030204" pitchFamily="18" charset="0"/>
                            </a:rPr>
                          </m:ctrlPr>
                        </m:fPr>
                        <m:num>
                          <m:acc>
                            <m:accPr>
                              <m:chr m:val="̅"/>
                              <m:ctrlPr>
                                <a:rPr lang="en-TT" sz="3200" i="1">
                                  <a:solidFill>
                                    <a:srgbClr val="836967"/>
                                  </a:solidFill>
                                  <a:latin typeface="Cambria Math" panose="02040503050406030204" pitchFamily="18" charset="0"/>
                                </a:rPr>
                              </m:ctrlPr>
                            </m:accPr>
                            <m:e>
                              <m:r>
                                <a:rPr lang="en-TT" sz="3200" i="1">
                                  <a:latin typeface="Cambria Math" panose="02040503050406030204" pitchFamily="18" charset="0"/>
                                </a:rPr>
                                <m:t>𝑥</m:t>
                              </m:r>
                            </m:e>
                          </m:acc>
                          <m:r>
                            <a:rPr lang="en-TT" sz="3200" i="0">
                              <a:latin typeface="Cambria Math" panose="02040503050406030204" pitchFamily="18" charset="0"/>
                            </a:rPr>
                            <m:t>−</m:t>
                          </m:r>
                          <m:r>
                            <a:rPr lang="en-TT" sz="3200" i="1">
                              <a:latin typeface="Cambria Math" panose="02040503050406030204" pitchFamily="18" charset="0"/>
                            </a:rPr>
                            <m:t>𝜇</m:t>
                          </m:r>
                        </m:num>
                        <m:den>
                          <m:f>
                            <m:fPr>
                              <m:type m:val="lin"/>
                              <m:ctrlPr>
                                <a:rPr lang="en-TT" sz="3200" i="1">
                                  <a:latin typeface="Cambria Math" panose="02040503050406030204" pitchFamily="18" charset="0"/>
                                </a:rPr>
                              </m:ctrlPr>
                            </m:fPr>
                            <m:num>
                              <m:r>
                                <m:rPr>
                                  <m:nor/>
                                </m:rPr>
                                <a:rPr lang="el-GR" sz="3200" dirty="0" smtClean="0">
                                  <a:solidFill>
                                    <a:srgbClr val="FFFFFF"/>
                                  </a:solidFill>
                                  <a:latin typeface="Cambria Math" panose="02040503050406030204" pitchFamily="18" charset="0"/>
                                  <a:ea typeface="Cambria Math" panose="02040503050406030204" pitchFamily="18" charset="0"/>
                                </a:rPr>
                                <m:t>σ</m:t>
                              </m:r>
                              <m:r>
                                <m:rPr>
                                  <m:nor/>
                                </m:rPr>
                                <a:rPr lang="en-TT" sz="3200" b="0" i="0" spc="-100" dirty="0" smtClean="0">
                                  <a:solidFill>
                                    <a:srgbClr val="FFFFFF"/>
                                  </a:solidFill>
                                  <a:latin typeface="Cambria Math" panose="02040503050406030204" pitchFamily="18" charset="0"/>
                                  <a:ea typeface="Cambria Math" panose="02040503050406030204" pitchFamily="18" charset="0"/>
                                </a:rPr>
                                <m:t>^</m:t>
                              </m:r>
                            </m:num>
                            <m:den>
                              <m:rad>
                                <m:radPr>
                                  <m:degHide m:val="on"/>
                                  <m:ctrlPr>
                                    <a:rPr lang="en-TT" sz="3200" i="1">
                                      <a:solidFill>
                                        <a:srgbClr val="836967"/>
                                      </a:solidFill>
                                      <a:latin typeface="Cambria Math" panose="02040503050406030204" pitchFamily="18" charset="0"/>
                                    </a:rPr>
                                  </m:ctrlPr>
                                </m:radPr>
                                <m:deg/>
                                <m:e>
                                  <m:r>
                                    <a:rPr lang="en-TT" sz="3200" i="1">
                                      <a:latin typeface="Cambria Math" panose="02040503050406030204" pitchFamily="18" charset="0"/>
                                    </a:rPr>
                                    <m:t>𝑛</m:t>
                                  </m:r>
                                </m:e>
                              </m:rad>
                            </m:den>
                          </m:f>
                        </m:den>
                      </m:f>
                    </m:oMath>
                  </m:oMathPara>
                </a14:m>
                <a:endParaRPr lang="en-TT" sz="3200" dirty="0"/>
              </a:p>
            </p:txBody>
          </p:sp>
        </mc:Choice>
        <mc:Fallback xmlns="">
          <p:sp>
            <p:nvSpPr>
              <p:cNvPr id="8" name="TextBox 7">
                <a:extLst>
                  <a:ext uri="{FF2B5EF4-FFF2-40B4-BE49-F238E27FC236}">
                    <a16:creationId xmlns:a16="http://schemas.microsoft.com/office/drawing/2014/main" id="{06A6DCC3-0945-449E-ADB8-9947DA8F52B4}"/>
                  </a:ext>
                </a:extLst>
              </p:cNvPr>
              <p:cNvSpPr txBox="1">
                <a:spLocks noRot="1" noChangeAspect="1" noMove="1" noResize="1" noEditPoints="1" noAdjustHandles="1" noChangeArrowheads="1" noChangeShapeType="1" noTextEdit="1"/>
              </p:cNvSpPr>
              <p:nvPr/>
            </p:nvSpPr>
            <p:spPr>
              <a:xfrm>
                <a:off x="1282045" y="2528493"/>
                <a:ext cx="2667785" cy="1001684"/>
              </a:xfrm>
              <a:prstGeom prst="rect">
                <a:avLst/>
              </a:prstGeom>
              <a:blipFill>
                <a:blip r:embed="rId3"/>
                <a:stretch>
                  <a:fillRect/>
                </a:stretch>
              </a:blipFill>
            </p:spPr>
            <p:txBody>
              <a:bodyPr/>
              <a:lstStyle/>
              <a:p>
                <a:r>
                  <a:rPr lang="en-TT">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6697CF0-A87F-4E08-B0FC-90B5DFA12D62}"/>
                  </a:ext>
                </a:extLst>
              </p:cNvPr>
              <p:cNvSpPr txBox="1"/>
              <p:nvPr/>
            </p:nvSpPr>
            <p:spPr>
              <a:xfrm>
                <a:off x="1282045" y="4367983"/>
                <a:ext cx="7173798" cy="1938992"/>
              </a:xfrm>
              <a:prstGeom prst="rect">
                <a:avLst/>
              </a:prstGeom>
              <a:noFill/>
            </p:spPr>
            <p:txBody>
              <a:bodyPr wrap="square">
                <a:spAutoFit/>
              </a:bodyPr>
              <a:lstStyle/>
              <a:p>
                <a:r>
                  <a:rPr lang="en-US" sz="2400" dirty="0">
                    <a:solidFill>
                      <a:srgbClr val="FFFFFF"/>
                    </a:solidFill>
                  </a:rPr>
                  <a:t>μ = hypothesized the population mean</a:t>
                </a:r>
              </a:p>
              <a:p>
                <a14:m>
                  <m:oMath xmlns:m="http://schemas.openxmlformats.org/officeDocument/2006/math">
                    <m:acc>
                      <m:accPr>
                        <m:chr m:val="̅"/>
                        <m:ctrlPr>
                          <a:rPr lang="en-TT" sz="2400" i="1" smtClean="0">
                            <a:solidFill>
                              <a:srgbClr val="836967"/>
                            </a:solidFill>
                            <a:latin typeface="Cambria Math" panose="02040503050406030204" pitchFamily="18" charset="0"/>
                          </a:rPr>
                        </m:ctrlPr>
                      </m:accPr>
                      <m:e>
                        <m:r>
                          <a:rPr lang="en-TT" sz="2400" i="1">
                            <a:latin typeface="Cambria Math" panose="02040503050406030204" pitchFamily="18" charset="0"/>
                          </a:rPr>
                          <m:t>𝑥</m:t>
                        </m:r>
                      </m:e>
                    </m:acc>
                  </m:oMath>
                </a14:m>
                <a:r>
                  <a:rPr lang="en-US" sz="2400" dirty="0">
                    <a:solidFill>
                      <a:srgbClr val="FFFFFF"/>
                    </a:solidFill>
                  </a:rPr>
                  <a:t> = Sample mean</a:t>
                </a:r>
              </a:p>
              <a:p>
                <a:r>
                  <a:rPr lang="en-US" sz="2400" dirty="0">
                    <a:solidFill>
                      <a:srgbClr val="FFFFFF"/>
                    </a:solidFill>
                  </a:rPr>
                  <a:t>n = Sample size (i.e., number of observations)</a:t>
                </a:r>
              </a:p>
              <a:p>
                <a:r>
                  <a:rPr lang="el-GR" sz="2400" dirty="0">
                    <a:solidFill>
                      <a:srgbClr val="FFFFFF"/>
                    </a:solidFill>
                    <a:latin typeface="Cambria Math" panose="02040503050406030204" pitchFamily="18" charset="0"/>
                    <a:ea typeface="Cambria Math" panose="02040503050406030204" pitchFamily="18" charset="0"/>
                  </a:rPr>
                  <a:t>σ</a:t>
                </a:r>
                <a:r>
                  <a:rPr lang="en-TT" sz="2400" dirty="0">
                    <a:solidFill>
                      <a:srgbClr val="FFFFFF"/>
                    </a:solidFill>
                    <a:latin typeface="Cambria Math" panose="02040503050406030204" pitchFamily="18" charset="0"/>
                    <a:ea typeface="Cambria Math" panose="02040503050406030204" pitchFamily="18" charset="0"/>
                  </a:rPr>
                  <a:t>^</a:t>
                </a:r>
                <a:r>
                  <a:rPr lang="en-US" sz="2400" dirty="0">
                    <a:solidFill>
                      <a:srgbClr val="FFFFFF"/>
                    </a:solidFill>
                    <a:latin typeface="Cambria Math" panose="02040503050406030204" pitchFamily="18" charset="0"/>
                    <a:ea typeface="Cambria Math" panose="02040503050406030204" pitchFamily="18" charset="0"/>
                  </a:rPr>
                  <a:t> </a:t>
                </a:r>
                <a:r>
                  <a:rPr lang="en-US" sz="2400" dirty="0">
                    <a:solidFill>
                      <a:srgbClr val="FFFFFF"/>
                    </a:solidFill>
                  </a:rPr>
                  <a:t>= Unbiased estimate of population standard deviation</a:t>
                </a:r>
                <a:endParaRPr lang="en-TT" sz="2400" dirty="0">
                  <a:solidFill>
                    <a:srgbClr val="FFFFFF"/>
                  </a:solidFill>
                </a:endParaRPr>
              </a:p>
            </p:txBody>
          </p:sp>
        </mc:Choice>
        <mc:Fallback xmlns="">
          <p:sp>
            <p:nvSpPr>
              <p:cNvPr id="15" name="TextBox 14">
                <a:extLst>
                  <a:ext uri="{FF2B5EF4-FFF2-40B4-BE49-F238E27FC236}">
                    <a16:creationId xmlns:a16="http://schemas.microsoft.com/office/drawing/2014/main" id="{96697CF0-A87F-4E08-B0FC-90B5DFA12D62}"/>
                  </a:ext>
                </a:extLst>
              </p:cNvPr>
              <p:cNvSpPr txBox="1">
                <a:spLocks noRot="1" noChangeAspect="1" noMove="1" noResize="1" noEditPoints="1" noAdjustHandles="1" noChangeArrowheads="1" noChangeShapeType="1" noTextEdit="1"/>
              </p:cNvSpPr>
              <p:nvPr/>
            </p:nvSpPr>
            <p:spPr>
              <a:xfrm>
                <a:off x="1282045" y="4367983"/>
                <a:ext cx="7173798" cy="1938992"/>
              </a:xfrm>
              <a:prstGeom prst="rect">
                <a:avLst/>
              </a:prstGeom>
              <a:blipFill>
                <a:blip r:embed="rId4"/>
                <a:stretch>
                  <a:fillRect l="-1274" t="-2516" b="-6289"/>
                </a:stretch>
              </a:blipFill>
            </p:spPr>
            <p:txBody>
              <a:bodyPr/>
              <a:lstStyle/>
              <a:p>
                <a:r>
                  <a:rPr lang="en-TT">
                    <a:noFill/>
                  </a:rPr>
                  <a:t> </a:t>
                </a:r>
              </a:p>
            </p:txBody>
          </p:sp>
        </mc:Fallback>
      </mc:AlternateContent>
    </p:spTree>
    <p:extLst>
      <p:ext uri="{BB962C8B-B14F-4D97-AF65-F5344CB8AC3E}">
        <p14:creationId xmlns:p14="http://schemas.microsoft.com/office/powerpoint/2010/main" val="314987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DA14-3D39-E840-A0B5-8677AB09E6A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3E830F1C-432E-AA4A-A9A4-6634D811469E}"/>
              </a:ext>
            </a:extLst>
          </p:cNvPr>
          <p:cNvSpPr>
            <a:spLocks noGrp="1"/>
          </p:cNvSpPr>
          <p:nvPr>
            <p:ph idx="1"/>
          </p:nvPr>
        </p:nvSpPr>
        <p:spPr/>
        <p:txBody>
          <a:bodyPr/>
          <a:lstStyle/>
          <a:p>
            <a:r>
              <a:rPr lang="en-US" dirty="0"/>
              <a:t>For example, suppose a supplier claims that his product has a content of a main ingredient of 40%. We measure the content in a sample of 5 bags of the product (chosen at random) and we obtain the following values:</a:t>
            </a:r>
          </a:p>
          <a:p>
            <a:endParaRPr lang="en-US" dirty="0"/>
          </a:p>
          <a:p>
            <a:r>
              <a:rPr lang="en-US" dirty="0"/>
              <a:t>38%, 32%, 44%, 37%, 34% with a mean of 37%.</a:t>
            </a:r>
          </a:p>
          <a:p>
            <a:r>
              <a:rPr lang="en-US" dirty="0"/>
              <a:t>Does this sample invalidate the supplier's claim?</a:t>
            </a:r>
          </a:p>
        </p:txBody>
      </p:sp>
    </p:spTree>
    <p:extLst>
      <p:ext uri="{BB962C8B-B14F-4D97-AF65-F5344CB8AC3E}">
        <p14:creationId xmlns:p14="http://schemas.microsoft.com/office/powerpoint/2010/main" val="286664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5F5B-ABB6-3F47-8209-CA9A1659A68D}"/>
              </a:ext>
            </a:extLst>
          </p:cNvPr>
          <p:cNvSpPr>
            <a:spLocks noGrp="1"/>
          </p:cNvSpPr>
          <p:nvPr>
            <p:ph type="title"/>
          </p:nvPr>
        </p:nvSpPr>
        <p:spPr/>
        <p:txBody>
          <a:bodyPr/>
          <a:lstStyle/>
          <a:p>
            <a:r>
              <a:rPr lang="en-US" dirty="0"/>
              <a:t>Let's do the Test</a:t>
            </a:r>
          </a:p>
        </p:txBody>
      </p:sp>
      <p:pic>
        <p:nvPicPr>
          <p:cNvPr id="5" name="Content Placeholder 4" descr="Diagram&#10;&#10;Description automatically generated with medium confidence">
            <a:extLst>
              <a:ext uri="{FF2B5EF4-FFF2-40B4-BE49-F238E27FC236}">
                <a16:creationId xmlns:a16="http://schemas.microsoft.com/office/drawing/2014/main" id="{D6C1B301-B724-844C-8997-B4A46271E9E9}"/>
              </a:ext>
            </a:extLst>
          </p:cNvPr>
          <p:cNvPicPr>
            <a:picLocks noGrp="1" noChangeAspect="1"/>
          </p:cNvPicPr>
          <p:nvPr>
            <p:ph idx="1"/>
          </p:nvPr>
        </p:nvPicPr>
        <p:blipFill>
          <a:blip r:embed="rId3"/>
          <a:stretch>
            <a:fillRect/>
          </a:stretch>
        </p:blipFill>
        <p:spPr>
          <a:xfrm>
            <a:off x="838200" y="1441342"/>
            <a:ext cx="5839309" cy="3633856"/>
          </a:xfrm>
        </p:spPr>
      </p:pic>
      <p:sp>
        <p:nvSpPr>
          <p:cNvPr id="6" name="Rectangle 5">
            <a:extLst>
              <a:ext uri="{FF2B5EF4-FFF2-40B4-BE49-F238E27FC236}">
                <a16:creationId xmlns:a16="http://schemas.microsoft.com/office/drawing/2014/main" id="{21F8DBBF-D5AE-A746-AB3F-80E4A4A7577D}"/>
              </a:ext>
            </a:extLst>
          </p:cNvPr>
          <p:cNvSpPr/>
          <p:nvPr/>
        </p:nvSpPr>
        <p:spPr>
          <a:xfrm>
            <a:off x="838200" y="5416658"/>
            <a:ext cx="6096000" cy="646331"/>
          </a:xfrm>
          <a:prstGeom prst="rect">
            <a:avLst/>
          </a:prstGeom>
        </p:spPr>
        <p:txBody>
          <a:bodyPr>
            <a:spAutoFit/>
          </a:bodyPr>
          <a:lstStyle/>
          <a:p>
            <a:r>
              <a:rPr lang="en-US" dirty="0"/>
              <a:t>From tables, critical value of t at 5% level, two-tailed test with degrees of freedom = (n - 1) =4, is: 2.776</a:t>
            </a:r>
          </a:p>
        </p:txBody>
      </p:sp>
      <p:pic>
        <p:nvPicPr>
          <p:cNvPr id="8" name="Picture 7" descr="A picture containing text&#10;&#10;Description automatically generated">
            <a:extLst>
              <a:ext uri="{FF2B5EF4-FFF2-40B4-BE49-F238E27FC236}">
                <a16:creationId xmlns:a16="http://schemas.microsoft.com/office/drawing/2014/main" id="{E32A4364-A405-A540-B5EA-C4619B5D5BFC}"/>
              </a:ext>
            </a:extLst>
          </p:cNvPr>
          <p:cNvPicPr>
            <a:picLocks noChangeAspect="1"/>
          </p:cNvPicPr>
          <p:nvPr/>
        </p:nvPicPr>
        <p:blipFill>
          <a:blip r:embed="rId4"/>
          <a:stretch>
            <a:fillRect/>
          </a:stretch>
        </p:blipFill>
        <p:spPr>
          <a:xfrm>
            <a:off x="7622418" y="1441342"/>
            <a:ext cx="2247900" cy="1244600"/>
          </a:xfrm>
          <a:prstGeom prst="rect">
            <a:avLst/>
          </a:prstGeom>
        </p:spPr>
      </p:pic>
    </p:spTree>
    <p:extLst>
      <p:ext uri="{BB962C8B-B14F-4D97-AF65-F5344CB8AC3E}">
        <p14:creationId xmlns:p14="http://schemas.microsoft.com/office/powerpoint/2010/main" val="1774870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69082-5995-479A-95F3-828D774179E4}"/>
              </a:ext>
            </a:extLst>
          </p:cNvPr>
          <p:cNvSpPr>
            <a:spLocks noGrp="1"/>
          </p:cNvSpPr>
          <p:nvPr>
            <p:ph type="title"/>
          </p:nvPr>
        </p:nvSpPr>
        <p:spPr/>
        <p:txBody>
          <a:bodyPr/>
          <a:lstStyle/>
          <a:p>
            <a:r>
              <a:rPr lang="en-TT" dirty="0"/>
              <a:t>Practice Question</a:t>
            </a:r>
          </a:p>
        </p:txBody>
      </p:sp>
      <p:sp>
        <p:nvSpPr>
          <p:cNvPr id="5" name="Content Placeholder 4">
            <a:extLst>
              <a:ext uri="{FF2B5EF4-FFF2-40B4-BE49-F238E27FC236}">
                <a16:creationId xmlns:a16="http://schemas.microsoft.com/office/drawing/2014/main" id="{67109FFC-6B9C-42D1-AE39-571C455856BD}"/>
              </a:ext>
            </a:extLst>
          </p:cNvPr>
          <p:cNvSpPr>
            <a:spLocks noGrp="1"/>
          </p:cNvSpPr>
          <p:nvPr>
            <p:ph idx="1"/>
          </p:nvPr>
        </p:nvSpPr>
        <p:spPr>
          <a:xfrm>
            <a:off x="838200" y="1602557"/>
            <a:ext cx="10515600" cy="4574406"/>
          </a:xfrm>
        </p:spPr>
        <p:txBody>
          <a:bodyPr>
            <a:normAutofit lnSpcReduction="10000"/>
          </a:bodyPr>
          <a:lstStyle/>
          <a:p>
            <a:r>
              <a:rPr lang="en-US" dirty="0"/>
              <a:t>The price of a popular tennis racket at a national chain store is </a:t>
            </a:r>
            <a:r>
              <a:rPr lang="en-US" dirty="0">
                <a:solidFill>
                  <a:schemeClr val="accent1"/>
                </a:solidFill>
              </a:rPr>
              <a:t>$179. </a:t>
            </a:r>
          </a:p>
          <a:p>
            <a:r>
              <a:rPr lang="en-US" dirty="0"/>
              <a:t>Portia bought five of the same racket at an online auction site for the following prices:</a:t>
            </a:r>
          </a:p>
          <a:p>
            <a:endParaRPr lang="en-US" dirty="0"/>
          </a:p>
          <a:p>
            <a:r>
              <a:rPr lang="en-US" dirty="0"/>
              <a:t>$155 $179 $175 $175 $161</a:t>
            </a:r>
          </a:p>
          <a:p>
            <a:endParaRPr lang="en-US" dirty="0"/>
          </a:p>
          <a:p>
            <a:r>
              <a:rPr lang="en-US" dirty="0"/>
              <a:t>Determine whether there is sufficient evidence in the sample, at the  5%  level of significance, to conclude that the average price of the racket is </a:t>
            </a:r>
            <a:r>
              <a:rPr lang="en-US" dirty="0">
                <a:solidFill>
                  <a:schemeClr val="accent1"/>
                </a:solidFill>
              </a:rPr>
              <a:t>less than  $179  </a:t>
            </a:r>
            <a:r>
              <a:rPr lang="en-US" dirty="0"/>
              <a:t>if purchased at an online auction.</a:t>
            </a:r>
            <a:endParaRPr lang="en-TT" dirty="0"/>
          </a:p>
        </p:txBody>
      </p:sp>
    </p:spTree>
    <p:extLst>
      <p:ext uri="{BB962C8B-B14F-4D97-AF65-F5344CB8AC3E}">
        <p14:creationId xmlns:p14="http://schemas.microsoft.com/office/powerpoint/2010/main" val="1028275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B700-D12E-AE2A-C043-BE8C792C5A5B}"/>
              </a:ext>
            </a:extLst>
          </p:cNvPr>
          <p:cNvSpPr>
            <a:spLocks noGrp="1"/>
          </p:cNvSpPr>
          <p:nvPr>
            <p:ph type="title"/>
          </p:nvPr>
        </p:nvSpPr>
        <p:spPr/>
        <p:txBody>
          <a:bodyPr/>
          <a:lstStyle/>
          <a:p>
            <a:r>
              <a:rPr lang="en-TT" dirty="0"/>
              <a:t>In SPSS</a:t>
            </a:r>
          </a:p>
        </p:txBody>
      </p:sp>
      <p:sp>
        <p:nvSpPr>
          <p:cNvPr id="3" name="Content Placeholder 2">
            <a:extLst>
              <a:ext uri="{FF2B5EF4-FFF2-40B4-BE49-F238E27FC236}">
                <a16:creationId xmlns:a16="http://schemas.microsoft.com/office/drawing/2014/main" id="{C7490032-43B7-6EAC-03C8-E668DA1D5F04}"/>
              </a:ext>
            </a:extLst>
          </p:cNvPr>
          <p:cNvSpPr>
            <a:spLocks noGrp="1"/>
          </p:cNvSpPr>
          <p:nvPr>
            <p:ph idx="1"/>
          </p:nvPr>
        </p:nvSpPr>
        <p:spPr>
          <a:xfrm>
            <a:off x="838200" y="1562582"/>
            <a:ext cx="10515600" cy="4930293"/>
          </a:xfrm>
        </p:spPr>
        <p:txBody>
          <a:bodyPr/>
          <a:lstStyle/>
          <a:p>
            <a:r>
              <a:rPr lang="en-US" dirty="0"/>
              <a:t>SPSS give you a ‘</a:t>
            </a:r>
            <a:r>
              <a:rPr lang="en-US" b="1" dirty="0">
                <a:solidFill>
                  <a:schemeClr val="tx1"/>
                </a:solidFill>
              </a:rPr>
              <a:t>p value</a:t>
            </a:r>
            <a:r>
              <a:rPr lang="en-US" dirty="0"/>
              <a:t>’</a:t>
            </a:r>
          </a:p>
          <a:p>
            <a:r>
              <a:rPr lang="en-US" dirty="0"/>
              <a:t>So, you don’t need to look up the critical values in t tables when using SPSS, </a:t>
            </a:r>
          </a:p>
          <a:p>
            <a:endParaRPr lang="en-US" b="1" dirty="0">
              <a:solidFill>
                <a:schemeClr val="tx1"/>
              </a:solidFill>
            </a:endParaRPr>
          </a:p>
          <a:p>
            <a:r>
              <a:rPr lang="en-US" b="1" dirty="0">
                <a:solidFill>
                  <a:schemeClr val="tx1"/>
                </a:solidFill>
              </a:rPr>
              <a:t>You simply interpret the p value:</a:t>
            </a:r>
          </a:p>
          <a:p>
            <a:r>
              <a:rPr lang="en-US" dirty="0"/>
              <a:t>If the </a:t>
            </a:r>
            <a:r>
              <a:rPr lang="en-US" b="1" i="1" dirty="0"/>
              <a:t>p value is less than 0.05  (p&lt;.05)</a:t>
            </a:r>
          </a:p>
          <a:p>
            <a:r>
              <a:rPr lang="en-US" b="1" i="1" dirty="0"/>
              <a:t>Y</a:t>
            </a:r>
            <a:r>
              <a:rPr lang="en-US" dirty="0"/>
              <a:t>ou </a:t>
            </a:r>
            <a:r>
              <a:rPr lang="en-US" b="1" i="1" dirty="0"/>
              <a:t>Reject the Null Hypothesis</a:t>
            </a:r>
            <a:r>
              <a:rPr lang="en-US" dirty="0"/>
              <a:t>. </a:t>
            </a:r>
          </a:p>
          <a:p>
            <a:r>
              <a:rPr lang="en-US" dirty="0"/>
              <a:t>(assuming we are using a significance level of 5%, which we commonly will be)</a:t>
            </a:r>
            <a:endParaRPr lang="en-TT" dirty="0"/>
          </a:p>
        </p:txBody>
      </p:sp>
    </p:spTree>
    <p:extLst>
      <p:ext uri="{BB962C8B-B14F-4D97-AF65-F5344CB8AC3E}">
        <p14:creationId xmlns:p14="http://schemas.microsoft.com/office/powerpoint/2010/main" val="1020694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3E3C-E471-43FF-B5DB-0E3C96C32E31}"/>
              </a:ext>
            </a:extLst>
          </p:cNvPr>
          <p:cNvSpPr>
            <a:spLocks noGrp="1"/>
          </p:cNvSpPr>
          <p:nvPr>
            <p:ph type="ctrTitle"/>
          </p:nvPr>
        </p:nvSpPr>
        <p:spPr/>
        <p:txBody>
          <a:bodyPr>
            <a:normAutofit fontScale="90000"/>
          </a:bodyPr>
          <a:lstStyle/>
          <a:p>
            <a:r>
              <a:rPr lang="en-TT" dirty="0"/>
              <a:t>Two sample t Test</a:t>
            </a:r>
            <a:br>
              <a:rPr lang="en-TT" dirty="0"/>
            </a:br>
            <a:r>
              <a:rPr lang="en-TT" sz="2700" dirty="0"/>
              <a:t>aka</a:t>
            </a:r>
            <a:br>
              <a:rPr lang="en-TT" sz="2700" dirty="0"/>
            </a:br>
            <a:r>
              <a:rPr lang="en-TT" sz="2700" dirty="0"/>
              <a:t>Independent Samples t Test</a:t>
            </a:r>
            <a:br>
              <a:rPr lang="en-TT" dirty="0"/>
            </a:br>
            <a:endParaRPr lang="en-TT" dirty="0"/>
          </a:p>
        </p:txBody>
      </p:sp>
      <p:sp>
        <p:nvSpPr>
          <p:cNvPr id="3" name="Subtitle 2">
            <a:extLst>
              <a:ext uri="{FF2B5EF4-FFF2-40B4-BE49-F238E27FC236}">
                <a16:creationId xmlns:a16="http://schemas.microsoft.com/office/drawing/2014/main" id="{BFA22E22-5B89-4487-9CC7-5D76799229EC}"/>
              </a:ext>
            </a:extLst>
          </p:cNvPr>
          <p:cNvSpPr>
            <a:spLocks noGrp="1"/>
          </p:cNvSpPr>
          <p:nvPr>
            <p:ph type="subTitle" idx="1"/>
          </p:nvPr>
        </p:nvSpPr>
        <p:spPr/>
        <p:txBody>
          <a:bodyPr/>
          <a:lstStyle/>
          <a:p>
            <a:r>
              <a:rPr lang="en-US" dirty="0"/>
              <a:t>The Independent Samples t Test compares the means of two independent groups in order to determine whether there is statistical evidence that the associated population means are significantly different.</a:t>
            </a:r>
          </a:p>
          <a:p>
            <a:endParaRPr lang="en-TT" dirty="0"/>
          </a:p>
        </p:txBody>
      </p:sp>
    </p:spTree>
    <p:extLst>
      <p:ext uri="{BB962C8B-B14F-4D97-AF65-F5344CB8AC3E}">
        <p14:creationId xmlns:p14="http://schemas.microsoft.com/office/powerpoint/2010/main" val="942686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B4D4-313E-4ED8-B829-A0EBCA90818A}"/>
              </a:ext>
            </a:extLst>
          </p:cNvPr>
          <p:cNvSpPr>
            <a:spLocks noGrp="1"/>
          </p:cNvSpPr>
          <p:nvPr>
            <p:ph type="title"/>
          </p:nvPr>
        </p:nvSpPr>
        <p:spPr/>
        <p:txBody>
          <a:bodyPr/>
          <a:lstStyle/>
          <a:p>
            <a:r>
              <a:rPr lang="en-TT" dirty="0"/>
              <a:t>T Statistics for Difference of Two Means</a:t>
            </a:r>
          </a:p>
        </p:txBody>
      </p:sp>
      <p:pic>
        <p:nvPicPr>
          <p:cNvPr id="10" name="Picture 9">
            <a:extLst>
              <a:ext uri="{FF2B5EF4-FFF2-40B4-BE49-F238E27FC236}">
                <a16:creationId xmlns:a16="http://schemas.microsoft.com/office/drawing/2014/main" id="{2572E5BF-B2CD-47E3-A516-F308ECE43C5D}"/>
              </a:ext>
            </a:extLst>
          </p:cNvPr>
          <p:cNvPicPr>
            <a:picLocks noChangeAspect="1"/>
          </p:cNvPicPr>
          <p:nvPr/>
        </p:nvPicPr>
        <p:blipFill>
          <a:blip r:embed="rId2"/>
          <a:stretch>
            <a:fillRect/>
          </a:stretch>
        </p:blipFill>
        <p:spPr>
          <a:xfrm>
            <a:off x="1165114" y="3460832"/>
            <a:ext cx="8601075" cy="2124075"/>
          </a:xfrm>
          <a:prstGeom prst="rect">
            <a:avLst/>
          </a:prstGeom>
        </p:spPr>
      </p:pic>
      <p:pic>
        <p:nvPicPr>
          <p:cNvPr id="14" name="Picture 13">
            <a:extLst>
              <a:ext uri="{FF2B5EF4-FFF2-40B4-BE49-F238E27FC236}">
                <a16:creationId xmlns:a16="http://schemas.microsoft.com/office/drawing/2014/main" id="{303D4790-5D1F-4F2B-9ED1-80C623439AB1}"/>
              </a:ext>
            </a:extLst>
          </p:cNvPr>
          <p:cNvPicPr>
            <a:picLocks noChangeAspect="1"/>
          </p:cNvPicPr>
          <p:nvPr/>
        </p:nvPicPr>
        <p:blipFill>
          <a:blip r:embed="rId3"/>
          <a:stretch>
            <a:fillRect/>
          </a:stretch>
        </p:blipFill>
        <p:spPr>
          <a:xfrm>
            <a:off x="1165114" y="1517390"/>
            <a:ext cx="5162550" cy="1162050"/>
          </a:xfrm>
          <a:prstGeom prst="rect">
            <a:avLst/>
          </a:prstGeom>
        </p:spPr>
      </p:pic>
      <p:pic>
        <p:nvPicPr>
          <p:cNvPr id="16" name="Picture 15">
            <a:extLst>
              <a:ext uri="{FF2B5EF4-FFF2-40B4-BE49-F238E27FC236}">
                <a16:creationId xmlns:a16="http://schemas.microsoft.com/office/drawing/2014/main" id="{300D23BD-508D-413F-B531-0CBF19715BA1}"/>
              </a:ext>
            </a:extLst>
          </p:cNvPr>
          <p:cNvPicPr>
            <a:picLocks noChangeAspect="1"/>
          </p:cNvPicPr>
          <p:nvPr/>
        </p:nvPicPr>
        <p:blipFill>
          <a:blip r:embed="rId4"/>
          <a:stretch>
            <a:fillRect/>
          </a:stretch>
        </p:blipFill>
        <p:spPr>
          <a:xfrm>
            <a:off x="1165114" y="6101832"/>
            <a:ext cx="4048125" cy="495300"/>
          </a:xfrm>
          <a:prstGeom prst="rect">
            <a:avLst/>
          </a:prstGeom>
        </p:spPr>
      </p:pic>
      <p:sp>
        <p:nvSpPr>
          <p:cNvPr id="17" name="TextBox 16">
            <a:extLst>
              <a:ext uri="{FF2B5EF4-FFF2-40B4-BE49-F238E27FC236}">
                <a16:creationId xmlns:a16="http://schemas.microsoft.com/office/drawing/2014/main" id="{87FE6CC2-6A97-490C-940F-4825B93162B2}"/>
              </a:ext>
            </a:extLst>
          </p:cNvPr>
          <p:cNvSpPr txBox="1"/>
          <p:nvPr/>
        </p:nvSpPr>
        <p:spPr>
          <a:xfrm>
            <a:off x="1165114" y="2897290"/>
            <a:ext cx="1950098" cy="461665"/>
          </a:xfrm>
          <a:prstGeom prst="rect">
            <a:avLst/>
          </a:prstGeom>
          <a:noFill/>
        </p:spPr>
        <p:txBody>
          <a:bodyPr wrap="square" rtlCol="0">
            <a:spAutoFit/>
          </a:bodyPr>
          <a:lstStyle/>
          <a:p>
            <a:r>
              <a:rPr lang="en-TT" sz="2400" dirty="0"/>
              <a:t>Therefore:</a:t>
            </a:r>
          </a:p>
        </p:txBody>
      </p:sp>
      <p:sp>
        <p:nvSpPr>
          <p:cNvPr id="18" name="TextBox 17">
            <a:extLst>
              <a:ext uri="{FF2B5EF4-FFF2-40B4-BE49-F238E27FC236}">
                <a16:creationId xmlns:a16="http://schemas.microsoft.com/office/drawing/2014/main" id="{94F2CDC5-E800-4E04-BEB8-7CC8DEF37740}"/>
              </a:ext>
            </a:extLst>
          </p:cNvPr>
          <p:cNvSpPr txBox="1"/>
          <p:nvPr/>
        </p:nvSpPr>
        <p:spPr>
          <a:xfrm>
            <a:off x="1084249" y="5686784"/>
            <a:ext cx="1950098" cy="461665"/>
          </a:xfrm>
          <a:prstGeom prst="rect">
            <a:avLst/>
          </a:prstGeom>
          <a:noFill/>
        </p:spPr>
        <p:txBody>
          <a:bodyPr wrap="square" rtlCol="0">
            <a:spAutoFit/>
          </a:bodyPr>
          <a:lstStyle/>
          <a:p>
            <a:r>
              <a:rPr lang="en-TT" sz="2400" dirty="0"/>
              <a:t>Note:</a:t>
            </a:r>
          </a:p>
        </p:txBody>
      </p:sp>
    </p:spTree>
    <p:extLst>
      <p:ext uri="{BB962C8B-B14F-4D97-AF65-F5344CB8AC3E}">
        <p14:creationId xmlns:p14="http://schemas.microsoft.com/office/powerpoint/2010/main" val="3516951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0466-48EA-A34F-BF0A-6C06B63FCDB9}"/>
              </a:ext>
            </a:extLst>
          </p:cNvPr>
          <p:cNvSpPr>
            <a:spLocks noGrp="1"/>
          </p:cNvSpPr>
          <p:nvPr>
            <p:ph type="title"/>
          </p:nvPr>
        </p:nvSpPr>
        <p:spPr/>
        <p:txBody>
          <a:bodyPr/>
          <a:lstStyle/>
          <a:p>
            <a:r>
              <a:rPr lang="en-US" dirty="0"/>
              <a:t>The t Test- Difference of Means Test</a:t>
            </a:r>
            <a:br>
              <a:rPr lang="en-US" dirty="0"/>
            </a:br>
            <a:r>
              <a:rPr lang="en-US" dirty="0"/>
              <a:t>Example:</a:t>
            </a:r>
          </a:p>
        </p:txBody>
      </p:sp>
      <p:sp>
        <p:nvSpPr>
          <p:cNvPr id="3" name="Content Placeholder 2">
            <a:extLst>
              <a:ext uri="{FF2B5EF4-FFF2-40B4-BE49-F238E27FC236}">
                <a16:creationId xmlns:a16="http://schemas.microsoft.com/office/drawing/2014/main" id="{C701EBE3-D812-ED49-B0B5-789DB112E2D5}"/>
              </a:ext>
            </a:extLst>
          </p:cNvPr>
          <p:cNvSpPr>
            <a:spLocks noGrp="1"/>
          </p:cNvSpPr>
          <p:nvPr>
            <p:ph idx="1"/>
          </p:nvPr>
        </p:nvSpPr>
        <p:spPr/>
        <p:txBody>
          <a:bodyPr/>
          <a:lstStyle/>
          <a:p>
            <a:r>
              <a:rPr lang="en-US" dirty="0"/>
              <a:t>Two groups of students are asked to take a test. The results are:</a:t>
            </a:r>
          </a:p>
          <a:p>
            <a:endParaRPr lang="en-US" dirty="0"/>
          </a:p>
          <a:p>
            <a:r>
              <a:rPr lang="en-US" dirty="0"/>
              <a:t>Group A scores 45, 87, 64, 92, 38. </a:t>
            </a:r>
          </a:p>
          <a:p>
            <a:r>
              <a:rPr lang="en-US" dirty="0"/>
              <a:t>Group B scores 40, 35, 61, 50, 47, 32.</a:t>
            </a:r>
          </a:p>
          <a:p>
            <a:endParaRPr lang="en-US" dirty="0"/>
          </a:p>
          <a:p>
            <a:r>
              <a:rPr lang="en-US" dirty="0"/>
              <a:t>Is there a significant difference in mean score between the two groups?</a:t>
            </a:r>
          </a:p>
        </p:txBody>
      </p:sp>
    </p:spTree>
    <p:extLst>
      <p:ext uri="{BB962C8B-B14F-4D97-AF65-F5344CB8AC3E}">
        <p14:creationId xmlns:p14="http://schemas.microsoft.com/office/powerpoint/2010/main" val="230929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98">
            <a:extLst>
              <a:ext uri="{FF2B5EF4-FFF2-40B4-BE49-F238E27FC236}">
                <a16:creationId xmlns:a16="http://schemas.microsoft.com/office/drawing/2014/main" id="{6DB987C9-62BA-134D-B108-DEB1973A357B}"/>
              </a:ext>
            </a:extLst>
          </p:cNvPr>
          <p:cNvGrpSpPr>
            <a:grpSpLocks/>
          </p:cNvGrpSpPr>
          <p:nvPr/>
        </p:nvGrpSpPr>
        <p:grpSpPr bwMode="auto">
          <a:xfrm>
            <a:off x="5484813" y="4478339"/>
            <a:ext cx="3840162" cy="1552575"/>
            <a:chOff x="2309" y="2936"/>
            <a:chExt cx="2419" cy="977"/>
          </a:xfrm>
        </p:grpSpPr>
        <p:sp>
          <p:nvSpPr>
            <p:cNvPr id="23641" name="Text Box 91">
              <a:extLst>
                <a:ext uri="{FF2B5EF4-FFF2-40B4-BE49-F238E27FC236}">
                  <a16:creationId xmlns:a16="http://schemas.microsoft.com/office/drawing/2014/main" id="{E441C48E-6552-A244-A64E-C0F83A008749}"/>
                </a:ext>
              </a:extLst>
            </p:cNvPr>
            <p:cNvSpPr txBox="1">
              <a:spLocks noChangeArrowheads="1"/>
            </p:cNvSpPr>
            <p:nvPr/>
          </p:nvSpPr>
          <p:spPr bwMode="auto">
            <a:xfrm>
              <a:off x="2390" y="2936"/>
              <a:ext cx="17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600">
                  <a:latin typeface="Comic Sans MS" panose="030F0902030302020204" pitchFamily="66" charset="0"/>
                </a:rPr>
                <a:t>SUMMARISING DATA?</a:t>
              </a:r>
            </a:p>
          </p:txBody>
        </p:sp>
        <p:grpSp>
          <p:nvGrpSpPr>
            <p:cNvPr id="23642" name="Group 97">
              <a:extLst>
                <a:ext uri="{FF2B5EF4-FFF2-40B4-BE49-F238E27FC236}">
                  <a16:creationId xmlns:a16="http://schemas.microsoft.com/office/drawing/2014/main" id="{472BE066-5EC0-F444-98C9-3AC706A760D7}"/>
                </a:ext>
              </a:extLst>
            </p:cNvPr>
            <p:cNvGrpSpPr>
              <a:grpSpLocks/>
            </p:cNvGrpSpPr>
            <p:nvPr/>
          </p:nvGrpSpPr>
          <p:grpSpPr bwMode="auto">
            <a:xfrm>
              <a:off x="2309" y="3521"/>
              <a:ext cx="2419" cy="392"/>
              <a:chOff x="2309" y="3521"/>
              <a:chExt cx="2419" cy="392"/>
            </a:xfrm>
          </p:grpSpPr>
          <p:sp>
            <p:nvSpPr>
              <p:cNvPr id="23643" name="Text Box 92">
                <a:extLst>
                  <a:ext uri="{FF2B5EF4-FFF2-40B4-BE49-F238E27FC236}">
                    <a16:creationId xmlns:a16="http://schemas.microsoft.com/office/drawing/2014/main" id="{569E3F66-B78A-D042-A4EC-2CECBBBF36A4}"/>
                  </a:ext>
                </a:extLst>
              </p:cNvPr>
              <p:cNvSpPr txBox="1">
                <a:spLocks noChangeArrowheads="1"/>
              </p:cNvSpPr>
              <p:nvPr/>
            </p:nvSpPr>
            <p:spPr bwMode="auto">
              <a:xfrm>
                <a:off x="2336" y="3521"/>
                <a:ext cx="2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GB" altLang="en-US" sz="1600" b="1">
                    <a:latin typeface="Comic Sans MS" panose="030F0902030302020204" pitchFamily="66" charset="0"/>
                  </a:rPr>
                  <a:t> Tables and Graphs</a:t>
                </a:r>
              </a:p>
            </p:txBody>
          </p:sp>
          <p:sp>
            <p:nvSpPr>
              <p:cNvPr id="23644" name="Text Box 96">
                <a:extLst>
                  <a:ext uri="{FF2B5EF4-FFF2-40B4-BE49-F238E27FC236}">
                    <a16:creationId xmlns:a16="http://schemas.microsoft.com/office/drawing/2014/main" id="{FE566C70-3B23-3048-AC37-D9C7A95EF9E1}"/>
                  </a:ext>
                </a:extLst>
              </p:cNvPr>
              <p:cNvSpPr txBox="1">
                <a:spLocks noChangeArrowheads="1"/>
              </p:cNvSpPr>
              <p:nvPr/>
            </p:nvSpPr>
            <p:spPr bwMode="auto">
              <a:xfrm>
                <a:off x="2309" y="3701"/>
                <a:ext cx="22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GB" altLang="en-US" sz="1600" b="1">
                    <a:latin typeface="Comic Sans MS" panose="030F0902030302020204" pitchFamily="66" charset="0"/>
                  </a:rPr>
                  <a:t>  Averages</a:t>
                </a:r>
                <a:endParaRPr lang="en-US" altLang="en-US" sz="1600">
                  <a:latin typeface="Comic Sans MS" panose="030F0902030302020204" pitchFamily="66" charset="0"/>
                </a:endParaRPr>
              </a:p>
            </p:txBody>
          </p:sp>
        </p:grpSp>
      </p:grpSp>
      <p:grpSp>
        <p:nvGrpSpPr>
          <p:cNvPr id="23555" name="Group 4">
            <a:extLst>
              <a:ext uri="{FF2B5EF4-FFF2-40B4-BE49-F238E27FC236}">
                <a16:creationId xmlns:a16="http://schemas.microsoft.com/office/drawing/2014/main" id="{26EBD586-6460-FA43-B71D-512E5CA88435}"/>
              </a:ext>
            </a:extLst>
          </p:cNvPr>
          <p:cNvGrpSpPr>
            <a:grpSpLocks/>
          </p:cNvGrpSpPr>
          <p:nvPr/>
        </p:nvGrpSpPr>
        <p:grpSpPr bwMode="auto">
          <a:xfrm>
            <a:off x="3228975" y="2203450"/>
            <a:ext cx="2057400" cy="3276600"/>
            <a:chOff x="816" y="1920"/>
            <a:chExt cx="1296" cy="2064"/>
          </a:xfrm>
        </p:grpSpPr>
        <p:sp>
          <p:nvSpPr>
            <p:cNvPr id="23639" name="AutoShape 5">
              <a:extLst>
                <a:ext uri="{FF2B5EF4-FFF2-40B4-BE49-F238E27FC236}">
                  <a16:creationId xmlns:a16="http://schemas.microsoft.com/office/drawing/2014/main" id="{E5D7FAAB-CE6D-E947-A4E9-86ACA5F4BEC4}"/>
                </a:ext>
              </a:extLst>
            </p:cNvPr>
            <p:cNvSpPr>
              <a:spLocks noChangeArrowheads="1"/>
            </p:cNvSpPr>
            <p:nvPr/>
          </p:nvSpPr>
          <p:spPr bwMode="auto">
            <a:xfrm>
              <a:off x="816" y="2976"/>
              <a:ext cx="1296" cy="1008"/>
            </a:xfrm>
            <a:prstGeom prst="irregularSeal2">
              <a:avLst/>
            </a:prstGeom>
            <a:solidFill>
              <a:srgbClr val="CCFFCC"/>
            </a:solidFill>
            <a:ln w="12700">
              <a:solidFill>
                <a:srgbClr val="339966"/>
              </a:solidFill>
              <a:miter lim="800000"/>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40" name="AutoShape 6">
              <a:extLst>
                <a:ext uri="{FF2B5EF4-FFF2-40B4-BE49-F238E27FC236}">
                  <a16:creationId xmlns:a16="http://schemas.microsoft.com/office/drawing/2014/main" id="{60EF2B34-C63B-7848-A511-CEDF4D84A7D3}"/>
                </a:ext>
              </a:extLst>
            </p:cNvPr>
            <p:cNvSpPr>
              <a:spLocks noChangeArrowheads="1"/>
            </p:cNvSpPr>
            <p:nvPr/>
          </p:nvSpPr>
          <p:spPr bwMode="auto">
            <a:xfrm>
              <a:off x="1296" y="1920"/>
              <a:ext cx="192" cy="1056"/>
            </a:xfrm>
            <a:prstGeom prst="downArrow">
              <a:avLst>
                <a:gd name="adj1" fmla="val 50000"/>
                <a:gd name="adj2" fmla="val 137500"/>
              </a:avLst>
            </a:prstGeom>
            <a:solidFill>
              <a:srgbClr val="CCFFCC"/>
            </a:solidFill>
            <a:ln w="9525">
              <a:solidFill>
                <a:srgbClr val="008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grpSp>
      <p:grpSp>
        <p:nvGrpSpPr>
          <p:cNvPr id="23556" name="Group 7">
            <a:extLst>
              <a:ext uri="{FF2B5EF4-FFF2-40B4-BE49-F238E27FC236}">
                <a16:creationId xmlns:a16="http://schemas.microsoft.com/office/drawing/2014/main" id="{9EF6C400-B651-0E4E-9CFB-090CB1AF9502}"/>
              </a:ext>
            </a:extLst>
          </p:cNvPr>
          <p:cNvGrpSpPr>
            <a:grpSpLocks/>
          </p:cNvGrpSpPr>
          <p:nvPr/>
        </p:nvGrpSpPr>
        <p:grpSpPr bwMode="auto">
          <a:xfrm>
            <a:off x="3569956" y="4273405"/>
            <a:ext cx="1066800" cy="838200"/>
            <a:chOff x="1008" y="3216"/>
            <a:chExt cx="672" cy="528"/>
          </a:xfrm>
        </p:grpSpPr>
        <p:sp>
          <p:nvSpPr>
            <p:cNvPr id="23633" name="AutoShape 8">
              <a:extLst>
                <a:ext uri="{FF2B5EF4-FFF2-40B4-BE49-F238E27FC236}">
                  <a16:creationId xmlns:a16="http://schemas.microsoft.com/office/drawing/2014/main" id="{44A0207D-6319-FB4F-BB97-C91559651AC1}"/>
                </a:ext>
              </a:extLst>
            </p:cNvPr>
            <p:cNvSpPr>
              <a:spLocks noChangeArrowheads="1"/>
            </p:cNvSpPr>
            <p:nvPr/>
          </p:nvSpPr>
          <p:spPr bwMode="auto">
            <a:xfrm>
              <a:off x="1392" y="3600"/>
              <a:ext cx="144" cy="144"/>
            </a:xfrm>
            <a:prstGeom prst="smileyFace">
              <a:avLst>
                <a:gd name="adj" fmla="val 4653"/>
              </a:avLst>
            </a:prstGeom>
            <a:solidFill>
              <a:srgbClr val="CC99FF"/>
            </a:solidFill>
            <a:ln w="12700">
              <a:solidFill>
                <a:srgbClr val="00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4" name="AutoShape 9">
              <a:extLst>
                <a:ext uri="{FF2B5EF4-FFF2-40B4-BE49-F238E27FC236}">
                  <a16:creationId xmlns:a16="http://schemas.microsoft.com/office/drawing/2014/main" id="{4672DC2A-D9C6-0C4A-82D5-A09DD694E776}"/>
                </a:ext>
              </a:extLst>
            </p:cNvPr>
            <p:cNvSpPr>
              <a:spLocks noChangeArrowheads="1"/>
            </p:cNvSpPr>
            <p:nvPr/>
          </p:nvSpPr>
          <p:spPr bwMode="auto">
            <a:xfrm>
              <a:off x="1200" y="3312"/>
              <a:ext cx="144" cy="144"/>
            </a:xfrm>
            <a:prstGeom prst="smileyFace">
              <a:avLst>
                <a:gd name="adj" fmla="val 4653"/>
              </a:avLst>
            </a:prstGeom>
            <a:solidFill>
              <a:srgbClr val="CC99FF"/>
            </a:solidFill>
            <a:ln w="12700">
              <a:solidFill>
                <a:srgbClr val="00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5" name="AutoShape 10">
              <a:extLst>
                <a:ext uri="{FF2B5EF4-FFF2-40B4-BE49-F238E27FC236}">
                  <a16:creationId xmlns:a16="http://schemas.microsoft.com/office/drawing/2014/main" id="{C968A0FE-2B81-6146-9C68-BCD5DEE7C396}"/>
                </a:ext>
              </a:extLst>
            </p:cNvPr>
            <p:cNvSpPr>
              <a:spLocks noChangeArrowheads="1"/>
            </p:cNvSpPr>
            <p:nvPr/>
          </p:nvSpPr>
          <p:spPr bwMode="auto">
            <a:xfrm>
              <a:off x="1536" y="3408"/>
              <a:ext cx="144" cy="144"/>
            </a:xfrm>
            <a:prstGeom prst="smileyFace">
              <a:avLst>
                <a:gd name="adj" fmla="val 4653"/>
              </a:avLst>
            </a:prstGeom>
            <a:solidFill>
              <a:srgbClr val="CC99FF"/>
            </a:solidFill>
            <a:ln w="12700">
              <a:solidFill>
                <a:srgbClr val="00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6" name="AutoShape 11">
              <a:extLst>
                <a:ext uri="{FF2B5EF4-FFF2-40B4-BE49-F238E27FC236}">
                  <a16:creationId xmlns:a16="http://schemas.microsoft.com/office/drawing/2014/main" id="{9816EEA2-045F-994A-BBEB-F39308E7A597}"/>
                </a:ext>
              </a:extLst>
            </p:cNvPr>
            <p:cNvSpPr>
              <a:spLocks noChangeArrowheads="1"/>
            </p:cNvSpPr>
            <p:nvPr/>
          </p:nvSpPr>
          <p:spPr bwMode="auto">
            <a:xfrm>
              <a:off x="1248" y="3456"/>
              <a:ext cx="144" cy="144"/>
            </a:xfrm>
            <a:prstGeom prst="smileyFace">
              <a:avLst>
                <a:gd name="adj" fmla="val 4653"/>
              </a:avLst>
            </a:prstGeom>
            <a:solidFill>
              <a:srgbClr val="CC99FF"/>
            </a:solidFill>
            <a:ln w="12700">
              <a:solidFill>
                <a:srgbClr val="00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7" name="AutoShape 12">
              <a:extLst>
                <a:ext uri="{FF2B5EF4-FFF2-40B4-BE49-F238E27FC236}">
                  <a16:creationId xmlns:a16="http://schemas.microsoft.com/office/drawing/2014/main" id="{7BDBDA18-941E-AD46-B6D1-30C95F5DAEE7}"/>
                </a:ext>
              </a:extLst>
            </p:cNvPr>
            <p:cNvSpPr>
              <a:spLocks noChangeArrowheads="1"/>
            </p:cNvSpPr>
            <p:nvPr/>
          </p:nvSpPr>
          <p:spPr bwMode="auto">
            <a:xfrm>
              <a:off x="1440" y="3216"/>
              <a:ext cx="144" cy="144"/>
            </a:xfrm>
            <a:prstGeom prst="smileyFace">
              <a:avLst>
                <a:gd name="adj" fmla="val 4653"/>
              </a:avLst>
            </a:prstGeom>
            <a:solidFill>
              <a:srgbClr val="CC99FF"/>
            </a:solidFill>
            <a:ln w="12700">
              <a:solidFill>
                <a:srgbClr val="00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8" name="AutoShape 13">
              <a:extLst>
                <a:ext uri="{FF2B5EF4-FFF2-40B4-BE49-F238E27FC236}">
                  <a16:creationId xmlns:a16="http://schemas.microsoft.com/office/drawing/2014/main" id="{61882A30-4544-7741-B117-74D01945740A}"/>
                </a:ext>
              </a:extLst>
            </p:cNvPr>
            <p:cNvSpPr>
              <a:spLocks noChangeArrowheads="1"/>
            </p:cNvSpPr>
            <p:nvPr/>
          </p:nvSpPr>
          <p:spPr bwMode="auto">
            <a:xfrm>
              <a:off x="1008" y="3552"/>
              <a:ext cx="144" cy="144"/>
            </a:xfrm>
            <a:prstGeom prst="smileyFace">
              <a:avLst>
                <a:gd name="adj" fmla="val 4653"/>
              </a:avLst>
            </a:prstGeom>
            <a:solidFill>
              <a:srgbClr val="CC99FF"/>
            </a:solidFill>
            <a:ln w="12700">
              <a:solidFill>
                <a:srgbClr val="00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grpSp>
      <p:sp>
        <p:nvSpPr>
          <p:cNvPr id="17" name="Text Box 14">
            <a:extLst>
              <a:ext uri="{FF2B5EF4-FFF2-40B4-BE49-F238E27FC236}">
                <a16:creationId xmlns:a16="http://schemas.microsoft.com/office/drawing/2014/main" id="{F8463556-766E-7745-AC05-6E829B22FEE9}"/>
              </a:ext>
            </a:extLst>
          </p:cNvPr>
          <p:cNvSpPr txBox="1">
            <a:spLocks noChangeArrowheads="1"/>
          </p:cNvSpPr>
          <p:nvPr/>
        </p:nvSpPr>
        <p:spPr bwMode="auto">
          <a:xfrm>
            <a:off x="1992313" y="260351"/>
            <a:ext cx="2133600" cy="519113"/>
          </a:xfrm>
          <a:prstGeom prst="rect">
            <a:avLst/>
          </a:prstGeom>
          <a:noFill/>
          <a:ln w="9525">
            <a:noFill/>
            <a:miter lim="800000"/>
            <a:headEnd/>
            <a:tailEnd/>
          </a:ln>
          <a:effectLst/>
        </p:spPr>
        <p:txBody>
          <a:bodyPr>
            <a:spAutoFit/>
          </a:bodyPr>
          <a:lstStyle/>
          <a:p>
            <a:pPr>
              <a:spcBef>
                <a:spcPct val="50000"/>
              </a:spcBef>
              <a:defRPr/>
            </a:pPr>
            <a:r>
              <a:rPr lang="en-GB" sz="2800" dirty="0">
                <a:solidFill>
                  <a:schemeClr val="tx2"/>
                </a:solidFill>
                <a:effectLst>
                  <a:outerShdw blurRad="38100" dist="38100" dir="2700000" algn="tl">
                    <a:srgbClr val="000000"/>
                  </a:outerShdw>
                </a:effectLst>
                <a:latin typeface="Comic Sans MS" pitchFamily="66" charset="0"/>
              </a:rPr>
              <a:t>Population</a:t>
            </a:r>
          </a:p>
        </p:txBody>
      </p:sp>
      <p:sp>
        <p:nvSpPr>
          <p:cNvPr id="18" name="Text Box 19">
            <a:extLst>
              <a:ext uri="{FF2B5EF4-FFF2-40B4-BE49-F238E27FC236}">
                <a16:creationId xmlns:a16="http://schemas.microsoft.com/office/drawing/2014/main" id="{F8F9DDB0-886B-FE45-AD24-D56C16F15A52}"/>
              </a:ext>
            </a:extLst>
          </p:cNvPr>
          <p:cNvSpPr txBox="1">
            <a:spLocks noChangeArrowheads="1"/>
          </p:cNvSpPr>
          <p:nvPr/>
        </p:nvSpPr>
        <p:spPr bwMode="auto">
          <a:xfrm>
            <a:off x="1992313" y="4832351"/>
            <a:ext cx="1371600" cy="519113"/>
          </a:xfrm>
          <a:prstGeom prst="rect">
            <a:avLst/>
          </a:prstGeom>
          <a:noFill/>
          <a:ln w="9525">
            <a:noFill/>
            <a:miter lim="800000"/>
            <a:headEnd/>
            <a:tailEnd/>
          </a:ln>
          <a:effectLst/>
        </p:spPr>
        <p:txBody>
          <a:bodyPr>
            <a:spAutoFit/>
          </a:bodyPr>
          <a:lstStyle/>
          <a:p>
            <a:pPr>
              <a:spcBef>
                <a:spcPct val="50000"/>
              </a:spcBef>
              <a:defRPr/>
            </a:pPr>
            <a:r>
              <a:rPr lang="en-GB" sz="2800" dirty="0">
                <a:solidFill>
                  <a:schemeClr val="tx2"/>
                </a:solidFill>
                <a:effectLst>
                  <a:outerShdw blurRad="38100" dist="38100" dir="2700000" algn="tl">
                    <a:srgbClr val="000000"/>
                  </a:outerShdw>
                </a:effectLst>
                <a:latin typeface="Comic Sans MS" pitchFamily="66" charset="0"/>
              </a:rPr>
              <a:t>Sample</a:t>
            </a:r>
          </a:p>
        </p:txBody>
      </p:sp>
      <p:grpSp>
        <p:nvGrpSpPr>
          <p:cNvPr id="23559" name="Group 21">
            <a:extLst>
              <a:ext uri="{FF2B5EF4-FFF2-40B4-BE49-F238E27FC236}">
                <a16:creationId xmlns:a16="http://schemas.microsoft.com/office/drawing/2014/main" id="{0A3D1F4E-9308-D643-A748-91E2700B3C57}"/>
              </a:ext>
            </a:extLst>
          </p:cNvPr>
          <p:cNvGrpSpPr>
            <a:grpSpLocks/>
          </p:cNvGrpSpPr>
          <p:nvPr/>
        </p:nvGrpSpPr>
        <p:grpSpPr bwMode="auto">
          <a:xfrm>
            <a:off x="3783014" y="-104775"/>
            <a:ext cx="3006725" cy="2435225"/>
            <a:chOff x="288" y="144"/>
            <a:chExt cx="2400" cy="1968"/>
          </a:xfrm>
        </p:grpSpPr>
        <p:sp>
          <p:nvSpPr>
            <p:cNvPr id="23572" name="AutoShape 22">
              <a:extLst>
                <a:ext uri="{FF2B5EF4-FFF2-40B4-BE49-F238E27FC236}">
                  <a16:creationId xmlns:a16="http://schemas.microsoft.com/office/drawing/2014/main" id="{6A8B0921-11DE-AB4A-9DFD-4B66425CB775}"/>
                </a:ext>
              </a:extLst>
            </p:cNvPr>
            <p:cNvSpPr>
              <a:spLocks noChangeArrowheads="1"/>
            </p:cNvSpPr>
            <p:nvPr/>
          </p:nvSpPr>
          <p:spPr bwMode="auto">
            <a:xfrm>
              <a:off x="288" y="144"/>
              <a:ext cx="2400" cy="1968"/>
            </a:xfrm>
            <a:prstGeom prst="irregularSeal2">
              <a:avLst/>
            </a:prstGeom>
            <a:solidFill>
              <a:srgbClr val="CCFFCC"/>
            </a:solidFill>
            <a:ln w="12700">
              <a:solidFill>
                <a:srgbClr val="339966"/>
              </a:solidFill>
              <a:miter lim="800000"/>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grpSp>
          <p:nvGrpSpPr>
            <p:cNvPr id="23573" name="Group 23">
              <a:extLst>
                <a:ext uri="{FF2B5EF4-FFF2-40B4-BE49-F238E27FC236}">
                  <a16:creationId xmlns:a16="http://schemas.microsoft.com/office/drawing/2014/main" id="{CD5D717F-CC58-B240-AB5D-6CB0D7A9E723}"/>
                </a:ext>
              </a:extLst>
            </p:cNvPr>
            <p:cNvGrpSpPr>
              <a:grpSpLocks/>
            </p:cNvGrpSpPr>
            <p:nvPr/>
          </p:nvGrpSpPr>
          <p:grpSpPr bwMode="auto">
            <a:xfrm>
              <a:off x="480" y="288"/>
              <a:ext cx="1872" cy="1680"/>
              <a:chOff x="3504" y="720"/>
              <a:chExt cx="1872" cy="1680"/>
            </a:xfrm>
          </p:grpSpPr>
          <p:grpSp>
            <p:nvGrpSpPr>
              <p:cNvPr id="23574" name="Group 24">
                <a:extLst>
                  <a:ext uri="{FF2B5EF4-FFF2-40B4-BE49-F238E27FC236}">
                    <a16:creationId xmlns:a16="http://schemas.microsoft.com/office/drawing/2014/main" id="{CB463FB6-F5C5-1E43-A2DD-B2FDC461C510}"/>
                  </a:ext>
                </a:extLst>
              </p:cNvPr>
              <p:cNvGrpSpPr>
                <a:grpSpLocks/>
              </p:cNvGrpSpPr>
              <p:nvPr/>
            </p:nvGrpSpPr>
            <p:grpSpPr bwMode="auto">
              <a:xfrm>
                <a:off x="3792" y="1152"/>
                <a:ext cx="1200" cy="1056"/>
                <a:chOff x="816" y="720"/>
                <a:chExt cx="1200" cy="1056"/>
              </a:xfrm>
            </p:grpSpPr>
            <p:sp>
              <p:nvSpPr>
                <p:cNvPr id="23619" name="AutoShape 25">
                  <a:extLst>
                    <a:ext uri="{FF2B5EF4-FFF2-40B4-BE49-F238E27FC236}">
                      <a16:creationId xmlns:a16="http://schemas.microsoft.com/office/drawing/2014/main" id="{544E5AEC-76C9-7141-AC88-B271ECE5DCA3}"/>
                    </a:ext>
                  </a:extLst>
                </p:cNvPr>
                <p:cNvSpPr>
                  <a:spLocks noChangeArrowheads="1"/>
                </p:cNvSpPr>
                <p:nvPr/>
              </p:nvSpPr>
              <p:spPr bwMode="auto">
                <a:xfrm>
                  <a:off x="1872" y="1296"/>
                  <a:ext cx="144" cy="144"/>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0" name="AutoShape 26">
                  <a:extLst>
                    <a:ext uri="{FF2B5EF4-FFF2-40B4-BE49-F238E27FC236}">
                      <a16:creationId xmlns:a16="http://schemas.microsoft.com/office/drawing/2014/main" id="{D2EAA0CB-9770-E043-A182-27A55544BFA5}"/>
                    </a:ext>
                  </a:extLst>
                </p:cNvPr>
                <p:cNvSpPr>
                  <a:spLocks noChangeArrowheads="1"/>
                </p:cNvSpPr>
                <p:nvPr/>
              </p:nvSpPr>
              <p:spPr bwMode="auto">
                <a:xfrm>
                  <a:off x="1584" y="134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1" name="AutoShape 27">
                  <a:extLst>
                    <a:ext uri="{FF2B5EF4-FFF2-40B4-BE49-F238E27FC236}">
                      <a16:creationId xmlns:a16="http://schemas.microsoft.com/office/drawing/2014/main" id="{7DDF9C32-A9E4-1948-8F1C-88430BA0070B}"/>
                    </a:ext>
                  </a:extLst>
                </p:cNvPr>
                <p:cNvSpPr>
                  <a:spLocks noChangeArrowheads="1"/>
                </p:cNvSpPr>
                <p:nvPr/>
              </p:nvSpPr>
              <p:spPr bwMode="auto">
                <a:xfrm>
                  <a:off x="1248" y="86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2" name="AutoShape 28">
                  <a:extLst>
                    <a:ext uri="{FF2B5EF4-FFF2-40B4-BE49-F238E27FC236}">
                      <a16:creationId xmlns:a16="http://schemas.microsoft.com/office/drawing/2014/main" id="{3E1C00BC-4989-404D-8684-5E7E03DDA68B}"/>
                    </a:ext>
                  </a:extLst>
                </p:cNvPr>
                <p:cNvSpPr>
                  <a:spLocks noChangeArrowheads="1"/>
                </p:cNvSpPr>
                <p:nvPr/>
              </p:nvSpPr>
              <p:spPr bwMode="auto">
                <a:xfrm>
                  <a:off x="864" y="144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3" name="AutoShape 29">
                  <a:extLst>
                    <a:ext uri="{FF2B5EF4-FFF2-40B4-BE49-F238E27FC236}">
                      <a16:creationId xmlns:a16="http://schemas.microsoft.com/office/drawing/2014/main" id="{1ECCA0CE-A9CA-1A48-91E8-74594DCE37EB}"/>
                    </a:ext>
                  </a:extLst>
                </p:cNvPr>
                <p:cNvSpPr>
                  <a:spLocks noChangeArrowheads="1"/>
                </p:cNvSpPr>
                <p:nvPr/>
              </p:nvSpPr>
              <p:spPr bwMode="auto">
                <a:xfrm>
                  <a:off x="1392" y="129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4" name="AutoShape 30">
                  <a:extLst>
                    <a:ext uri="{FF2B5EF4-FFF2-40B4-BE49-F238E27FC236}">
                      <a16:creationId xmlns:a16="http://schemas.microsoft.com/office/drawing/2014/main" id="{DA4F23A9-0A2F-7E4B-A731-891B5CAF2739}"/>
                    </a:ext>
                  </a:extLst>
                </p:cNvPr>
                <p:cNvSpPr>
                  <a:spLocks noChangeArrowheads="1"/>
                </p:cNvSpPr>
                <p:nvPr/>
              </p:nvSpPr>
              <p:spPr bwMode="auto">
                <a:xfrm>
                  <a:off x="960" y="86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5" name="AutoShape 31">
                  <a:extLst>
                    <a:ext uri="{FF2B5EF4-FFF2-40B4-BE49-F238E27FC236}">
                      <a16:creationId xmlns:a16="http://schemas.microsoft.com/office/drawing/2014/main" id="{2DC491F2-F90B-CC4C-A750-1EFC35657216}"/>
                    </a:ext>
                  </a:extLst>
                </p:cNvPr>
                <p:cNvSpPr>
                  <a:spLocks noChangeArrowheads="1"/>
                </p:cNvSpPr>
                <p:nvPr/>
              </p:nvSpPr>
              <p:spPr bwMode="auto">
                <a:xfrm>
                  <a:off x="1056" y="158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6" name="AutoShape 32">
                  <a:extLst>
                    <a:ext uri="{FF2B5EF4-FFF2-40B4-BE49-F238E27FC236}">
                      <a16:creationId xmlns:a16="http://schemas.microsoft.com/office/drawing/2014/main" id="{A2AD7CE3-B07B-3840-8724-AF8EE4D09C52}"/>
                    </a:ext>
                  </a:extLst>
                </p:cNvPr>
                <p:cNvSpPr>
                  <a:spLocks noChangeArrowheads="1"/>
                </p:cNvSpPr>
                <p:nvPr/>
              </p:nvSpPr>
              <p:spPr bwMode="auto">
                <a:xfrm>
                  <a:off x="816" y="115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7" name="AutoShape 33">
                  <a:extLst>
                    <a:ext uri="{FF2B5EF4-FFF2-40B4-BE49-F238E27FC236}">
                      <a16:creationId xmlns:a16="http://schemas.microsoft.com/office/drawing/2014/main" id="{E389A7FE-74A5-F849-A7A9-14567E987AB4}"/>
                    </a:ext>
                  </a:extLst>
                </p:cNvPr>
                <p:cNvSpPr>
                  <a:spLocks noChangeArrowheads="1"/>
                </p:cNvSpPr>
                <p:nvPr/>
              </p:nvSpPr>
              <p:spPr bwMode="auto">
                <a:xfrm>
                  <a:off x="1680" y="1008"/>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8" name="AutoShape 34">
                  <a:extLst>
                    <a:ext uri="{FF2B5EF4-FFF2-40B4-BE49-F238E27FC236}">
                      <a16:creationId xmlns:a16="http://schemas.microsoft.com/office/drawing/2014/main" id="{089A5106-4E7D-ED46-937B-0FB331BA8BA8}"/>
                    </a:ext>
                  </a:extLst>
                </p:cNvPr>
                <p:cNvSpPr>
                  <a:spLocks noChangeArrowheads="1"/>
                </p:cNvSpPr>
                <p:nvPr/>
              </p:nvSpPr>
              <p:spPr bwMode="auto">
                <a:xfrm>
                  <a:off x="1152" y="72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29" name="AutoShape 35">
                  <a:extLst>
                    <a:ext uri="{FF2B5EF4-FFF2-40B4-BE49-F238E27FC236}">
                      <a16:creationId xmlns:a16="http://schemas.microsoft.com/office/drawing/2014/main" id="{9511257B-1E12-2048-874E-66AAB09DA0BD}"/>
                    </a:ext>
                  </a:extLst>
                </p:cNvPr>
                <p:cNvSpPr>
                  <a:spLocks noChangeArrowheads="1"/>
                </p:cNvSpPr>
                <p:nvPr/>
              </p:nvSpPr>
              <p:spPr bwMode="auto">
                <a:xfrm>
                  <a:off x="1248" y="120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0" name="AutoShape 36">
                  <a:extLst>
                    <a:ext uri="{FF2B5EF4-FFF2-40B4-BE49-F238E27FC236}">
                      <a16:creationId xmlns:a16="http://schemas.microsoft.com/office/drawing/2014/main" id="{8427CBB0-65CC-4243-8401-8BFA4869695C}"/>
                    </a:ext>
                  </a:extLst>
                </p:cNvPr>
                <p:cNvSpPr>
                  <a:spLocks noChangeArrowheads="1"/>
                </p:cNvSpPr>
                <p:nvPr/>
              </p:nvSpPr>
              <p:spPr bwMode="auto">
                <a:xfrm>
                  <a:off x="1344" y="96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1" name="AutoShape 37">
                  <a:extLst>
                    <a:ext uri="{FF2B5EF4-FFF2-40B4-BE49-F238E27FC236}">
                      <a16:creationId xmlns:a16="http://schemas.microsoft.com/office/drawing/2014/main" id="{0F8BE75F-E46D-454F-A4C5-9A6237825E88}"/>
                    </a:ext>
                  </a:extLst>
                </p:cNvPr>
                <p:cNvSpPr>
                  <a:spLocks noChangeArrowheads="1"/>
                </p:cNvSpPr>
                <p:nvPr/>
              </p:nvSpPr>
              <p:spPr bwMode="auto">
                <a:xfrm>
                  <a:off x="1488" y="768"/>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32" name="AutoShape 38">
                  <a:extLst>
                    <a:ext uri="{FF2B5EF4-FFF2-40B4-BE49-F238E27FC236}">
                      <a16:creationId xmlns:a16="http://schemas.microsoft.com/office/drawing/2014/main" id="{7DE46650-776B-6C47-85E4-FE7923D161DE}"/>
                    </a:ext>
                  </a:extLst>
                </p:cNvPr>
                <p:cNvSpPr>
                  <a:spLocks noChangeArrowheads="1"/>
                </p:cNvSpPr>
                <p:nvPr/>
              </p:nvSpPr>
              <p:spPr bwMode="auto">
                <a:xfrm>
                  <a:off x="1056" y="96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grpSp>
          <p:grpSp>
            <p:nvGrpSpPr>
              <p:cNvPr id="23575" name="Group 39">
                <a:extLst>
                  <a:ext uri="{FF2B5EF4-FFF2-40B4-BE49-F238E27FC236}">
                    <a16:creationId xmlns:a16="http://schemas.microsoft.com/office/drawing/2014/main" id="{650F2023-A132-B44C-8B4E-DABE4006F378}"/>
                  </a:ext>
                </a:extLst>
              </p:cNvPr>
              <p:cNvGrpSpPr>
                <a:grpSpLocks/>
              </p:cNvGrpSpPr>
              <p:nvPr/>
            </p:nvGrpSpPr>
            <p:grpSpPr bwMode="auto">
              <a:xfrm>
                <a:off x="3504" y="720"/>
                <a:ext cx="1872" cy="1680"/>
                <a:chOff x="480" y="288"/>
                <a:chExt cx="1872" cy="1680"/>
              </a:xfrm>
            </p:grpSpPr>
            <p:sp>
              <p:nvSpPr>
                <p:cNvPr id="23576" name="AutoShape 40">
                  <a:extLst>
                    <a:ext uri="{FF2B5EF4-FFF2-40B4-BE49-F238E27FC236}">
                      <a16:creationId xmlns:a16="http://schemas.microsoft.com/office/drawing/2014/main" id="{CD9D3E15-AC2D-0B40-A67A-CCEF74B08A5D}"/>
                    </a:ext>
                  </a:extLst>
                </p:cNvPr>
                <p:cNvSpPr>
                  <a:spLocks noChangeArrowheads="1"/>
                </p:cNvSpPr>
                <p:nvPr/>
              </p:nvSpPr>
              <p:spPr bwMode="auto">
                <a:xfrm>
                  <a:off x="1296" y="480"/>
                  <a:ext cx="144" cy="144"/>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77" name="AutoShape 41">
                  <a:extLst>
                    <a:ext uri="{FF2B5EF4-FFF2-40B4-BE49-F238E27FC236}">
                      <a16:creationId xmlns:a16="http://schemas.microsoft.com/office/drawing/2014/main" id="{CC418244-7E5B-D941-9A65-F51000F427AD}"/>
                    </a:ext>
                  </a:extLst>
                </p:cNvPr>
                <p:cNvSpPr>
                  <a:spLocks noChangeArrowheads="1"/>
                </p:cNvSpPr>
                <p:nvPr/>
              </p:nvSpPr>
              <p:spPr bwMode="auto">
                <a:xfrm>
                  <a:off x="1872" y="960"/>
                  <a:ext cx="144" cy="144"/>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78" name="AutoShape 42">
                  <a:extLst>
                    <a:ext uri="{FF2B5EF4-FFF2-40B4-BE49-F238E27FC236}">
                      <a16:creationId xmlns:a16="http://schemas.microsoft.com/office/drawing/2014/main" id="{D07B7B9B-4206-D24B-88EF-722C87135405}"/>
                    </a:ext>
                  </a:extLst>
                </p:cNvPr>
                <p:cNvSpPr>
                  <a:spLocks noChangeArrowheads="1"/>
                </p:cNvSpPr>
                <p:nvPr/>
              </p:nvSpPr>
              <p:spPr bwMode="auto">
                <a:xfrm>
                  <a:off x="1776" y="288"/>
                  <a:ext cx="144" cy="144"/>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79" name="AutoShape 43">
                  <a:extLst>
                    <a:ext uri="{FF2B5EF4-FFF2-40B4-BE49-F238E27FC236}">
                      <a16:creationId xmlns:a16="http://schemas.microsoft.com/office/drawing/2014/main" id="{367A7331-CE84-914E-9052-8597B0F7E282}"/>
                    </a:ext>
                  </a:extLst>
                </p:cNvPr>
                <p:cNvSpPr>
                  <a:spLocks noChangeArrowheads="1"/>
                </p:cNvSpPr>
                <p:nvPr/>
              </p:nvSpPr>
              <p:spPr bwMode="auto">
                <a:xfrm>
                  <a:off x="1920" y="1104"/>
                  <a:ext cx="144" cy="144"/>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0" name="AutoShape 44">
                  <a:extLst>
                    <a:ext uri="{FF2B5EF4-FFF2-40B4-BE49-F238E27FC236}">
                      <a16:creationId xmlns:a16="http://schemas.microsoft.com/office/drawing/2014/main" id="{4AD151B6-B3B7-3D49-BA8B-A722C2130026}"/>
                    </a:ext>
                  </a:extLst>
                </p:cNvPr>
                <p:cNvSpPr>
                  <a:spLocks noChangeArrowheads="1"/>
                </p:cNvSpPr>
                <p:nvPr/>
              </p:nvSpPr>
              <p:spPr bwMode="auto">
                <a:xfrm>
                  <a:off x="1920" y="720"/>
                  <a:ext cx="144" cy="144"/>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1" name="AutoShape 45">
                  <a:extLst>
                    <a:ext uri="{FF2B5EF4-FFF2-40B4-BE49-F238E27FC236}">
                      <a16:creationId xmlns:a16="http://schemas.microsoft.com/office/drawing/2014/main" id="{ACFB195F-52B2-0D40-A069-2C0970D4A2CB}"/>
                    </a:ext>
                  </a:extLst>
                </p:cNvPr>
                <p:cNvSpPr>
                  <a:spLocks noChangeArrowheads="1"/>
                </p:cNvSpPr>
                <p:nvPr/>
              </p:nvSpPr>
              <p:spPr bwMode="auto">
                <a:xfrm>
                  <a:off x="480" y="120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2" name="AutoShape 46">
                  <a:extLst>
                    <a:ext uri="{FF2B5EF4-FFF2-40B4-BE49-F238E27FC236}">
                      <a16:creationId xmlns:a16="http://schemas.microsoft.com/office/drawing/2014/main" id="{112A21AC-79D8-5048-B211-055DD0F0FA5D}"/>
                    </a:ext>
                  </a:extLst>
                </p:cNvPr>
                <p:cNvSpPr>
                  <a:spLocks noChangeArrowheads="1"/>
                </p:cNvSpPr>
                <p:nvPr/>
              </p:nvSpPr>
              <p:spPr bwMode="auto">
                <a:xfrm>
                  <a:off x="1056" y="129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3" name="AutoShape 47">
                  <a:extLst>
                    <a:ext uri="{FF2B5EF4-FFF2-40B4-BE49-F238E27FC236}">
                      <a16:creationId xmlns:a16="http://schemas.microsoft.com/office/drawing/2014/main" id="{CEC687D2-7BD6-0245-8DE4-FDEBE0968571}"/>
                    </a:ext>
                  </a:extLst>
                </p:cNvPr>
                <p:cNvSpPr>
                  <a:spLocks noChangeArrowheads="1"/>
                </p:cNvSpPr>
                <p:nvPr/>
              </p:nvSpPr>
              <p:spPr bwMode="auto">
                <a:xfrm>
                  <a:off x="1152" y="110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4" name="AutoShape 48">
                  <a:extLst>
                    <a:ext uri="{FF2B5EF4-FFF2-40B4-BE49-F238E27FC236}">
                      <a16:creationId xmlns:a16="http://schemas.microsoft.com/office/drawing/2014/main" id="{7F233728-2AF5-714B-BB13-06660FEC8760}"/>
                    </a:ext>
                  </a:extLst>
                </p:cNvPr>
                <p:cNvSpPr>
                  <a:spLocks noChangeArrowheads="1"/>
                </p:cNvSpPr>
                <p:nvPr/>
              </p:nvSpPr>
              <p:spPr bwMode="auto">
                <a:xfrm>
                  <a:off x="1440" y="158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5" name="AutoShape 49">
                  <a:extLst>
                    <a:ext uri="{FF2B5EF4-FFF2-40B4-BE49-F238E27FC236}">
                      <a16:creationId xmlns:a16="http://schemas.microsoft.com/office/drawing/2014/main" id="{6FA018CD-F7FA-9E48-9D2E-33F86D8CCEC0}"/>
                    </a:ext>
                  </a:extLst>
                </p:cNvPr>
                <p:cNvSpPr>
                  <a:spLocks noChangeArrowheads="1"/>
                </p:cNvSpPr>
                <p:nvPr/>
              </p:nvSpPr>
              <p:spPr bwMode="auto">
                <a:xfrm>
                  <a:off x="2016" y="134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6" name="AutoShape 50">
                  <a:extLst>
                    <a:ext uri="{FF2B5EF4-FFF2-40B4-BE49-F238E27FC236}">
                      <a16:creationId xmlns:a16="http://schemas.microsoft.com/office/drawing/2014/main" id="{E5C14B45-E58A-0B44-A57B-19FC73D39ED3}"/>
                    </a:ext>
                  </a:extLst>
                </p:cNvPr>
                <p:cNvSpPr>
                  <a:spLocks noChangeArrowheads="1"/>
                </p:cNvSpPr>
                <p:nvPr/>
              </p:nvSpPr>
              <p:spPr bwMode="auto">
                <a:xfrm>
                  <a:off x="960" y="105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7" name="AutoShape 51">
                  <a:extLst>
                    <a:ext uri="{FF2B5EF4-FFF2-40B4-BE49-F238E27FC236}">
                      <a16:creationId xmlns:a16="http://schemas.microsoft.com/office/drawing/2014/main" id="{98A3FD65-FD26-8C42-9BD7-F237A5598B42}"/>
                    </a:ext>
                  </a:extLst>
                </p:cNvPr>
                <p:cNvSpPr>
                  <a:spLocks noChangeArrowheads="1"/>
                </p:cNvSpPr>
                <p:nvPr/>
              </p:nvSpPr>
              <p:spPr bwMode="auto">
                <a:xfrm>
                  <a:off x="1344" y="105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8" name="AutoShape 52">
                  <a:extLst>
                    <a:ext uri="{FF2B5EF4-FFF2-40B4-BE49-F238E27FC236}">
                      <a16:creationId xmlns:a16="http://schemas.microsoft.com/office/drawing/2014/main" id="{5FD8A9CE-BE5D-024D-93F3-E5322ED883BA}"/>
                    </a:ext>
                  </a:extLst>
                </p:cNvPr>
                <p:cNvSpPr>
                  <a:spLocks noChangeArrowheads="1"/>
                </p:cNvSpPr>
                <p:nvPr/>
              </p:nvSpPr>
              <p:spPr bwMode="auto">
                <a:xfrm>
                  <a:off x="1392" y="67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89" name="AutoShape 53">
                  <a:extLst>
                    <a:ext uri="{FF2B5EF4-FFF2-40B4-BE49-F238E27FC236}">
                      <a16:creationId xmlns:a16="http://schemas.microsoft.com/office/drawing/2014/main" id="{4DBE6424-CFD5-224F-8EA3-7F16CF93C6DA}"/>
                    </a:ext>
                  </a:extLst>
                </p:cNvPr>
                <p:cNvSpPr>
                  <a:spLocks noChangeArrowheads="1"/>
                </p:cNvSpPr>
                <p:nvPr/>
              </p:nvSpPr>
              <p:spPr bwMode="auto">
                <a:xfrm>
                  <a:off x="2016" y="86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0" name="AutoShape 54">
                  <a:extLst>
                    <a:ext uri="{FF2B5EF4-FFF2-40B4-BE49-F238E27FC236}">
                      <a16:creationId xmlns:a16="http://schemas.microsoft.com/office/drawing/2014/main" id="{CE6F22C4-BF3D-1A49-94DA-C2C9BA202984}"/>
                    </a:ext>
                  </a:extLst>
                </p:cNvPr>
                <p:cNvSpPr>
                  <a:spLocks noChangeArrowheads="1"/>
                </p:cNvSpPr>
                <p:nvPr/>
              </p:nvSpPr>
              <p:spPr bwMode="auto">
                <a:xfrm>
                  <a:off x="576" y="129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1" name="AutoShape 55">
                  <a:extLst>
                    <a:ext uri="{FF2B5EF4-FFF2-40B4-BE49-F238E27FC236}">
                      <a16:creationId xmlns:a16="http://schemas.microsoft.com/office/drawing/2014/main" id="{41E1D159-80D5-A849-A2A2-176BD72ED869}"/>
                    </a:ext>
                  </a:extLst>
                </p:cNvPr>
                <p:cNvSpPr>
                  <a:spLocks noChangeArrowheads="1"/>
                </p:cNvSpPr>
                <p:nvPr/>
              </p:nvSpPr>
              <p:spPr bwMode="auto">
                <a:xfrm>
                  <a:off x="624" y="96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2" name="AutoShape 56">
                  <a:extLst>
                    <a:ext uri="{FF2B5EF4-FFF2-40B4-BE49-F238E27FC236}">
                      <a16:creationId xmlns:a16="http://schemas.microsoft.com/office/drawing/2014/main" id="{95F626EE-4AA2-A642-AE4A-C604A4EDC731}"/>
                    </a:ext>
                  </a:extLst>
                </p:cNvPr>
                <p:cNvSpPr>
                  <a:spLocks noChangeArrowheads="1"/>
                </p:cNvSpPr>
                <p:nvPr/>
              </p:nvSpPr>
              <p:spPr bwMode="auto">
                <a:xfrm>
                  <a:off x="864" y="177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3" name="AutoShape 57">
                  <a:extLst>
                    <a:ext uri="{FF2B5EF4-FFF2-40B4-BE49-F238E27FC236}">
                      <a16:creationId xmlns:a16="http://schemas.microsoft.com/office/drawing/2014/main" id="{DE223000-E201-0D41-9A91-175D6031863A}"/>
                    </a:ext>
                  </a:extLst>
                </p:cNvPr>
                <p:cNvSpPr>
                  <a:spLocks noChangeArrowheads="1"/>
                </p:cNvSpPr>
                <p:nvPr/>
              </p:nvSpPr>
              <p:spPr bwMode="auto">
                <a:xfrm>
                  <a:off x="2208" y="768"/>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4" name="AutoShape 58">
                  <a:extLst>
                    <a:ext uri="{FF2B5EF4-FFF2-40B4-BE49-F238E27FC236}">
                      <a16:creationId xmlns:a16="http://schemas.microsoft.com/office/drawing/2014/main" id="{09ED8E4C-7A83-7A4B-9E97-C467E62BB926}"/>
                    </a:ext>
                  </a:extLst>
                </p:cNvPr>
                <p:cNvSpPr>
                  <a:spLocks noChangeArrowheads="1"/>
                </p:cNvSpPr>
                <p:nvPr/>
              </p:nvSpPr>
              <p:spPr bwMode="auto">
                <a:xfrm>
                  <a:off x="1536" y="91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5" name="AutoShape 59">
                  <a:extLst>
                    <a:ext uri="{FF2B5EF4-FFF2-40B4-BE49-F238E27FC236}">
                      <a16:creationId xmlns:a16="http://schemas.microsoft.com/office/drawing/2014/main" id="{17D40575-E377-8344-B095-F76AF3DAA83A}"/>
                    </a:ext>
                  </a:extLst>
                </p:cNvPr>
                <p:cNvSpPr>
                  <a:spLocks noChangeArrowheads="1"/>
                </p:cNvSpPr>
                <p:nvPr/>
              </p:nvSpPr>
              <p:spPr bwMode="auto">
                <a:xfrm>
                  <a:off x="1728" y="43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6" name="AutoShape 60">
                  <a:extLst>
                    <a:ext uri="{FF2B5EF4-FFF2-40B4-BE49-F238E27FC236}">
                      <a16:creationId xmlns:a16="http://schemas.microsoft.com/office/drawing/2014/main" id="{1EDF27E4-8219-E34F-8159-B64550F6892B}"/>
                    </a:ext>
                  </a:extLst>
                </p:cNvPr>
                <p:cNvSpPr>
                  <a:spLocks noChangeArrowheads="1"/>
                </p:cNvSpPr>
                <p:nvPr/>
              </p:nvSpPr>
              <p:spPr bwMode="auto">
                <a:xfrm>
                  <a:off x="960" y="67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7" name="AutoShape 61">
                  <a:extLst>
                    <a:ext uri="{FF2B5EF4-FFF2-40B4-BE49-F238E27FC236}">
                      <a16:creationId xmlns:a16="http://schemas.microsoft.com/office/drawing/2014/main" id="{EF1116D7-A48A-5543-815F-B47D4FC1E866}"/>
                    </a:ext>
                  </a:extLst>
                </p:cNvPr>
                <p:cNvSpPr>
                  <a:spLocks noChangeArrowheads="1"/>
                </p:cNvSpPr>
                <p:nvPr/>
              </p:nvSpPr>
              <p:spPr bwMode="auto">
                <a:xfrm>
                  <a:off x="672" y="1584"/>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8" name="AutoShape 62">
                  <a:extLst>
                    <a:ext uri="{FF2B5EF4-FFF2-40B4-BE49-F238E27FC236}">
                      <a16:creationId xmlns:a16="http://schemas.microsoft.com/office/drawing/2014/main" id="{389E7E65-826C-CB47-B553-BEDD54512FDD}"/>
                    </a:ext>
                  </a:extLst>
                </p:cNvPr>
                <p:cNvSpPr>
                  <a:spLocks noChangeArrowheads="1"/>
                </p:cNvSpPr>
                <p:nvPr/>
              </p:nvSpPr>
              <p:spPr bwMode="auto">
                <a:xfrm>
                  <a:off x="1248" y="144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599" name="AutoShape 63">
                  <a:extLst>
                    <a:ext uri="{FF2B5EF4-FFF2-40B4-BE49-F238E27FC236}">
                      <a16:creationId xmlns:a16="http://schemas.microsoft.com/office/drawing/2014/main" id="{BD1D9E67-CEAA-9B4D-969E-A92100F7BA1B}"/>
                    </a:ext>
                  </a:extLst>
                </p:cNvPr>
                <p:cNvSpPr>
                  <a:spLocks noChangeArrowheads="1"/>
                </p:cNvSpPr>
                <p:nvPr/>
              </p:nvSpPr>
              <p:spPr bwMode="auto">
                <a:xfrm>
                  <a:off x="1536" y="57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0" name="AutoShape 64">
                  <a:extLst>
                    <a:ext uri="{FF2B5EF4-FFF2-40B4-BE49-F238E27FC236}">
                      <a16:creationId xmlns:a16="http://schemas.microsoft.com/office/drawing/2014/main" id="{4DD56CE6-8821-5748-925B-6635CF4FDAC8}"/>
                    </a:ext>
                  </a:extLst>
                </p:cNvPr>
                <p:cNvSpPr>
                  <a:spLocks noChangeArrowheads="1"/>
                </p:cNvSpPr>
                <p:nvPr/>
              </p:nvSpPr>
              <p:spPr bwMode="auto">
                <a:xfrm>
                  <a:off x="1152" y="139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1" name="AutoShape 65">
                  <a:extLst>
                    <a:ext uri="{FF2B5EF4-FFF2-40B4-BE49-F238E27FC236}">
                      <a16:creationId xmlns:a16="http://schemas.microsoft.com/office/drawing/2014/main" id="{684F30EE-8F0A-7545-A0FB-10CAB70E30E3}"/>
                    </a:ext>
                  </a:extLst>
                </p:cNvPr>
                <p:cNvSpPr>
                  <a:spLocks noChangeArrowheads="1"/>
                </p:cNvSpPr>
                <p:nvPr/>
              </p:nvSpPr>
              <p:spPr bwMode="auto">
                <a:xfrm>
                  <a:off x="1680" y="144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2" name="AutoShape 66">
                  <a:extLst>
                    <a:ext uri="{FF2B5EF4-FFF2-40B4-BE49-F238E27FC236}">
                      <a16:creationId xmlns:a16="http://schemas.microsoft.com/office/drawing/2014/main" id="{A34B9AD8-E19B-A442-8ED5-9A02CB2C9FAF}"/>
                    </a:ext>
                  </a:extLst>
                </p:cNvPr>
                <p:cNvSpPr>
                  <a:spLocks noChangeArrowheads="1"/>
                </p:cNvSpPr>
                <p:nvPr/>
              </p:nvSpPr>
              <p:spPr bwMode="auto">
                <a:xfrm>
                  <a:off x="1056" y="115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3" name="AutoShape 67">
                  <a:extLst>
                    <a:ext uri="{FF2B5EF4-FFF2-40B4-BE49-F238E27FC236}">
                      <a16:creationId xmlns:a16="http://schemas.microsoft.com/office/drawing/2014/main" id="{C469C95B-2B87-6A45-AB4A-EE0C9632B8BE}"/>
                    </a:ext>
                  </a:extLst>
                </p:cNvPr>
                <p:cNvSpPr>
                  <a:spLocks noChangeArrowheads="1"/>
                </p:cNvSpPr>
                <p:nvPr/>
              </p:nvSpPr>
              <p:spPr bwMode="auto">
                <a:xfrm>
                  <a:off x="2016" y="115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4" name="AutoShape 68">
                  <a:extLst>
                    <a:ext uri="{FF2B5EF4-FFF2-40B4-BE49-F238E27FC236}">
                      <a16:creationId xmlns:a16="http://schemas.microsoft.com/office/drawing/2014/main" id="{AC52F853-6F24-A840-BB20-C60C057A24D3}"/>
                    </a:ext>
                  </a:extLst>
                </p:cNvPr>
                <p:cNvSpPr>
                  <a:spLocks noChangeArrowheads="1"/>
                </p:cNvSpPr>
                <p:nvPr/>
              </p:nvSpPr>
              <p:spPr bwMode="auto">
                <a:xfrm>
                  <a:off x="1728" y="115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5" name="AutoShape 69">
                  <a:extLst>
                    <a:ext uri="{FF2B5EF4-FFF2-40B4-BE49-F238E27FC236}">
                      <a16:creationId xmlns:a16="http://schemas.microsoft.com/office/drawing/2014/main" id="{6289E0B5-809D-774A-93F8-7463AE14617C}"/>
                    </a:ext>
                  </a:extLst>
                </p:cNvPr>
                <p:cNvSpPr>
                  <a:spLocks noChangeArrowheads="1"/>
                </p:cNvSpPr>
                <p:nvPr/>
              </p:nvSpPr>
              <p:spPr bwMode="auto">
                <a:xfrm>
                  <a:off x="960" y="153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6" name="AutoShape 70">
                  <a:extLst>
                    <a:ext uri="{FF2B5EF4-FFF2-40B4-BE49-F238E27FC236}">
                      <a16:creationId xmlns:a16="http://schemas.microsoft.com/office/drawing/2014/main" id="{E46A7AC0-2978-644E-B7B2-483EC7759FAF}"/>
                    </a:ext>
                  </a:extLst>
                </p:cNvPr>
                <p:cNvSpPr>
                  <a:spLocks noChangeArrowheads="1"/>
                </p:cNvSpPr>
                <p:nvPr/>
              </p:nvSpPr>
              <p:spPr bwMode="auto">
                <a:xfrm>
                  <a:off x="1440" y="115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7" name="AutoShape 71">
                  <a:extLst>
                    <a:ext uri="{FF2B5EF4-FFF2-40B4-BE49-F238E27FC236}">
                      <a16:creationId xmlns:a16="http://schemas.microsoft.com/office/drawing/2014/main" id="{0C74FCC0-446F-5C4E-9D69-7B0D5D93B2B0}"/>
                    </a:ext>
                  </a:extLst>
                </p:cNvPr>
                <p:cNvSpPr>
                  <a:spLocks noChangeArrowheads="1"/>
                </p:cNvSpPr>
                <p:nvPr/>
              </p:nvSpPr>
              <p:spPr bwMode="auto">
                <a:xfrm>
                  <a:off x="2112" y="96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8" name="AutoShape 72">
                  <a:extLst>
                    <a:ext uri="{FF2B5EF4-FFF2-40B4-BE49-F238E27FC236}">
                      <a16:creationId xmlns:a16="http://schemas.microsoft.com/office/drawing/2014/main" id="{BA85667D-FFF2-9049-8965-D71268A76C02}"/>
                    </a:ext>
                  </a:extLst>
                </p:cNvPr>
                <p:cNvSpPr>
                  <a:spLocks noChangeArrowheads="1"/>
                </p:cNvSpPr>
                <p:nvPr/>
              </p:nvSpPr>
              <p:spPr bwMode="auto">
                <a:xfrm>
                  <a:off x="1488" y="139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09" name="AutoShape 73">
                  <a:extLst>
                    <a:ext uri="{FF2B5EF4-FFF2-40B4-BE49-F238E27FC236}">
                      <a16:creationId xmlns:a16="http://schemas.microsoft.com/office/drawing/2014/main" id="{2B19955A-E8E3-3647-BD96-F68F25F575E1}"/>
                    </a:ext>
                  </a:extLst>
                </p:cNvPr>
                <p:cNvSpPr>
                  <a:spLocks noChangeArrowheads="1"/>
                </p:cNvSpPr>
                <p:nvPr/>
              </p:nvSpPr>
              <p:spPr bwMode="auto">
                <a:xfrm>
                  <a:off x="672" y="139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0" name="AutoShape 74">
                  <a:extLst>
                    <a:ext uri="{FF2B5EF4-FFF2-40B4-BE49-F238E27FC236}">
                      <a16:creationId xmlns:a16="http://schemas.microsoft.com/office/drawing/2014/main" id="{519D9F40-6F6A-3846-AD32-3FAF3BFA1256}"/>
                    </a:ext>
                  </a:extLst>
                </p:cNvPr>
                <p:cNvSpPr>
                  <a:spLocks noChangeArrowheads="1"/>
                </p:cNvSpPr>
                <p:nvPr/>
              </p:nvSpPr>
              <p:spPr bwMode="auto">
                <a:xfrm>
                  <a:off x="720" y="105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1" name="AutoShape 75">
                  <a:extLst>
                    <a:ext uri="{FF2B5EF4-FFF2-40B4-BE49-F238E27FC236}">
                      <a16:creationId xmlns:a16="http://schemas.microsoft.com/office/drawing/2014/main" id="{A5B471B4-9CE1-5B4E-A6AC-79FFD5783182}"/>
                    </a:ext>
                  </a:extLst>
                </p:cNvPr>
                <p:cNvSpPr>
                  <a:spLocks noChangeArrowheads="1"/>
                </p:cNvSpPr>
                <p:nvPr/>
              </p:nvSpPr>
              <p:spPr bwMode="auto">
                <a:xfrm>
                  <a:off x="1776" y="81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2" name="AutoShape 76">
                  <a:extLst>
                    <a:ext uri="{FF2B5EF4-FFF2-40B4-BE49-F238E27FC236}">
                      <a16:creationId xmlns:a16="http://schemas.microsoft.com/office/drawing/2014/main" id="{5766A58D-FEA6-674A-BF48-506EB6DB50CC}"/>
                    </a:ext>
                  </a:extLst>
                </p:cNvPr>
                <p:cNvSpPr>
                  <a:spLocks noChangeArrowheads="1"/>
                </p:cNvSpPr>
                <p:nvPr/>
              </p:nvSpPr>
              <p:spPr bwMode="auto">
                <a:xfrm>
                  <a:off x="1152" y="168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3" name="AutoShape 77">
                  <a:extLst>
                    <a:ext uri="{FF2B5EF4-FFF2-40B4-BE49-F238E27FC236}">
                      <a16:creationId xmlns:a16="http://schemas.microsoft.com/office/drawing/2014/main" id="{BD33CC63-5682-CE48-8837-E6FDC512473C}"/>
                    </a:ext>
                  </a:extLst>
                </p:cNvPr>
                <p:cNvSpPr>
                  <a:spLocks noChangeArrowheads="1"/>
                </p:cNvSpPr>
                <p:nvPr/>
              </p:nvSpPr>
              <p:spPr bwMode="auto">
                <a:xfrm>
                  <a:off x="912" y="1248"/>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4" name="AutoShape 78">
                  <a:extLst>
                    <a:ext uri="{FF2B5EF4-FFF2-40B4-BE49-F238E27FC236}">
                      <a16:creationId xmlns:a16="http://schemas.microsoft.com/office/drawing/2014/main" id="{24694111-ED4A-034C-A022-9451402BEACB}"/>
                    </a:ext>
                  </a:extLst>
                </p:cNvPr>
                <p:cNvSpPr>
                  <a:spLocks noChangeArrowheads="1"/>
                </p:cNvSpPr>
                <p:nvPr/>
              </p:nvSpPr>
              <p:spPr bwMode="auto">
                <a:xfrm>
                  <a:off x="1824" y="528"/>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5" name="AutoShape 79">
                  <a:extLst>
                    <a:ext uri="{FF2B5EF4-FFF2-40B4-BE49-F238E27FC236}">
                      <a16:creationId xmlns:a16="http://schemas.microsoft.com/office/drawing/2014/main" id="{7F242E6A-5154-DE48-887F-3501C699F548}"/>
                    </a:ext>
                  </a:extLst>
                </p:cNvPr>
                <p:cNvSpPr>
                  <a:spLocks noChangeArrowheads="1"/>
                </p:cNvSpPr>
                <p:nvPr/>
              </p:nvSpPr>
              <p:spPr bwMode="auto">
                <a:xfrm>
                  <a:off x="1056" y="768"/>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6" name="AutoShape 80">
                  <a:extLst>
                    <a:ext uri="{FF2B5EF4-FFF2-40B4-BE49-F238E27FC236}">
                      <a16:creationId xmlns:a16="http://schemas.microsoft.com/office/drawing/2014/main" id="{FE7A57AE-D83E-4646-A3DB-E8EC2D30860A}"/>
                    </a:ext>
                  </a:extLst>
                </p:cNvPr>
                <p:cNvSpPr>
                  <a:spLocks noChangeArrowheads="1"/>
                </p:cNvSpPr>
                <p:nvPr/>
              </p:nvSpPr>
              <p:spPr bwMode="auto">
                <a:xfrm>
                  <a:off x="768" y="1680"/>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7" name="AutoShape 81">
                  <a:extLst>
                    <a:ext uri="{FF2B5EF4-FFF2-40B4-BE49-F238E27FC236}">
                      <a16:creationId xmlns:a16="http://schemas.microsoft.com/office/drawing/2014/main" id="{62D710C7-D6C5-4A4D-A064-DCD24B434549}"/>
                    </a:ext>
                  </a:extLst>
                </p:cNvPr>
                <p:cNvSpPr>
                  <a:spLocks noChangeArrowheads="1"/>
                </p:cNvSpPr>
                <p:nvPr/>
              </p:nvSpPr>
              <p:spPr bwMode="auto">
                <a:xfrm>
                  <a:off x="1248" y="816"/>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sp>
              <p:nvSpPr>
                <p:cNvPr id="23618" name="AutoShape 82">
                  <a:extLst>
                    <a:ext uri="{FF2B5EF4-FFF2-40B4-BE49-F238E27FC236}">
                      <a16:creationId xmlns:a16="http://schemas.microsoft.com/office/drawing/2014/main" id="{E750D4BF-146E-D140-B4D0-7DBA632421E5}"/>
                    </a:ext>
                  </a:extLst>
                </p:cNvPr>
                <p:cNvSpPr>
                  <a:spLocks noChangeArrowheads="1"/>
                </p:cNvSpPr>
                <p:nvPr/>
              </p:nvSpPr>
              <p:spPr bwMode="auto">
                <a:xfrm>
                  <a:off x="1632" y="672"/>
                  <a:ext cx="144" cy="192"/>
                </a:xfrm>
                <a:prstGeom prst="smileyFace">
                  <a:avLst>
                    <a:gd name="adj" fmla="val 4653"/>
                  </a:avLst>
                </a:prstGeom>
                <a:solidFill>
                  <a:srgbClr val="FFCC99"/>
                </a:solidFill>
                <a:ln w="12700">
                  <a:solidFill>
                    <a:srgbClr val="FF0000"/>
                  </a:solidFill>
                  <a:round/>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400">
                    <a:latin typeface="Times New Roman" panose="02020603050405020304" pitchFamily="18" charset="0"/>
                  </a:endParaRPr>
                </a:p>
              </p:txBody>
            </p:sp>
          </p:grpSp>
        </p:grpSp>
      </p:grpSp>
      <p:grpSp>
        <p:nvGrpSpPr>
          <p:cNvPr id="10" name="Group 101">
            <a:extLst>
              <a:ext uri="{FF2B5EF4-FFF2-40B4-BE49-F238E27FC236}">
                <a16:creationId xmlns:a16="http://schemas.microsoft.com/office/drawing/2014/main" id="{82D8232F-8D73-6240-9991-141C9EDE6C6D}"/>
              </a:ext>
            </a:extLst>
          </p:cNvPr>
          <p:cNvGrpSpPr>
            <a:grpSpLocks/>
          </p:cNvGrpSpPr>
          <p:nvPr/>
        </p:nvGrpSpPr>
        <p:grpSpPr bwMode="auto">
          <a:xfrm>
            <a:off x="2017713" y="2081214"/>
            <a:ext cx="7277100" cy="3373437"/>
            <a:chOff x="295" y="1700"/>
            <a:chExt cx="4735" cy="2150"/>
          </a:xfrm>
        </p:grpSpPr>
        <p:grpSp>
          <p:nvGrpSpPr>
            <p:cNvPr id="23561" name="Group 99">
              <a:extLst>
                <a:ext uri="{FF2B5EF4-FFF2-40B4-BE49-F238E27FC236}">
                  <a16:creationId xmlns:a16="http://schemas.microsoft.com/office/drawing/2014/main" id="{6060AA46-DB44-DB42-BAC2-8293E4251BB8}"/>
                </a:ext>
              </a:extLst>
            </p:cNvPr>
            <p:cNvGrpSpPr>
              <a:grpSpLocks/>
            </p:cNvGrpSpPr>
            <p:nvPr/>
          </p:nvGrpSpPr>
          <p:grpSpPr bwMode="auto">
            <a:xfrm>
              <a:off x="2167" y="1700"/>
              <a:ext cx="1821" cy="1414"/>
              <a:chOff x="2167" y="1700"/>
              <a:chExt cx="1821" cy="1414"/>
            </a:xfrm>
          </p:grpSpPr>
          <p:grpSp>
            <p:nvGrpSpPr>
              <p:cNvPr id="23568" name="Group 16">
                <a:extLst>
                  <a:ext uri="{FF2B5EF4-FFF2-40B4-BE49-F238E27FC236}">
                    <a16:creationId xmlns:a16="http://schemas.microsoft.com/office/drawing/2014/main" id="{E5C82A1D-CD7A-2645-992E-533FEDC59E17}"/>
                  </a:ext>
                </a:extLst>
              </p:cNvPr>
              <p:cNvGrpSpPr>
                <a:grpSpLocks/>
              </p:cNvGrpSpPr>
              <p:nvPr/>
            </p:nvGrpSpPr>
            <p:grpSpPr bwMode="auto">
              <a:xfrm>
                <a:off x="2167" y="1700"/>
                <a:ext cx="1821" cy="1414"/>
                <a:chOff x="2016" y="1728"/>
                <a:chExt cx="1821" cy="1414"/>
              </a:xfrm>
            </p:grpSpPr>
            <p:cxnSp>
              <p:nvCxnSpPr>
                <p:cNvPr id="91" name="AutoShape 17">
                  <a:extLst>
                    <a:ext uri="{FF2B5EF4-FFF2-40B4-BE49-F238E27FC236}">
                      <a16:creationId xmlns:a16="http://schemas.microsoft.com/office/drawing/2014/main" id="{5ACADE9B-2182-F946-9977-45B7A81732CA}"/>
                    </a:ext>
                  </a:extLst>
                </p:cNvPr>
                <p:cNvCxnSpPr>
                  <a:cxnSpLocks noChangeShapeType="1"/>
                </p:cNvCxnSpPr>
                <p:nvPr/>
              </p:nvCxnSpPr>
              <p:spPr bwMode="auto">
                <a:xfrm flipH="1" flipV="1">
                  <a:off x="2016" y="1728"/>
                  <a:ext cx="111" cy="1414"/>
                </a:xfrm>
                <a:prstGeom prst="curvedConnector4">
                  <a:avLst>
                    <a:gd name="adj1" fmla="val -150000"/>
                    <a:gd name="adj2" fmla="val 60963"/>
                  </a:avLst>
                </a:prstGeom>
                <a:noFill/>
                <a:ln w="114300">
                  <a:solidFill>
                    <a:srgbClr val="FF0000"/>
                  </a:solidFill>
                  <a:prstDash val="sysDot"/>
                  <a:round/>
                  <a:headEnd/>
                  <a:tailEnd type="triangle" w="med" len="med"/>
                </a:ln>
                <a:effectLst/>
              </p:spPr>
            </p:cxnSp>
            <p:sp>
              <p:nvSpPr>
                <p:cNvPr id="23571" name="Text Box 18">
                  <a:extLst>
                    <a:ext uri="{FF2B5EF4-FFF2-40B4-BE49-F238E27FC236}">
                      <a16:creationId xmlns:a16="http://schemas.microsoft.com/office/drawing/2014/main" id="{37EF0B80-D6D5-BD43-8DC6-554949E89C99}"/>
                    </a:ext>
                  </a:extLst>
                </p:cNvPr>
                <p:cNvSpPr txBox="1">
                  <a:spLocks noChangeArrowheads="1"/>
                </p:cNvSpPr>
                <p:nvPr/>
              </p:nvSpPr>
              <p:spPr bwMode="auto">
                <a:xfrm>
                  <a:off x="2400" y="1920"/>
                  <a:ext cx="143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600" b="1">
                      <a:latin typeface="Comic Sans MS" panose="030F0902030302020204" pitchFamily="66" charset="0"/>
                    </a:rPr>
                    <a:t>CONCLUSIONS?</a:t>
                  </a:r>
                </a:p>
              </p:txBody>
            </p:sp>
          </p:grpSp>
          <p:sp>
            <p:nvSpPr>
              <p:cNvPr id="23569" name="Text Box 20">
                <a:extLst>
                  <a:ext uri="{FF2B5EF4-FFF2-40B4-BE49-F238E27FC236}">
                    <a16:creationId xmlns:a16="http://schemas.microsoft.com/office/drawing/2014/main" id="{7927E655-52A4-6E44-889A-DDFA05DF03A7}"/>
                  </a:ext>
                </a:extLst>
              </p:cNvPr>
              <p:cNvSpPr txBox="1">
                <a:spLocks noChangeArrowheads="1"/>
              </p:cNvSpPr>
              <p:nvPr/>
            </p:nvSpPr>
            <p:spPr bwMode="auto">
              <a:xfrm>
                <a:off x="2503" y="2132"/>
                <a:ext cx="144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GB" altLang="en-US" sz="1600" b="1">
                    <a:solidFill>
                      <a:srgbClr val="FF7C80"/>
                    </a:solidFill>
                    <a:latin typeface="Comic Sans MS" panose="030F0902030302020204" pitchFamily="66" charset="0"/>
                  </a:rPr>
                  <a:t> </a:t>
                </a:r>
                <a:r>
                  <a:rPr lang="en-GB" altLang="en-US" sz="1600" b="1">
                    <a:latin typeface="Comic Sans MS" panose="030F0902030302020204" pitchFamily="66" charset="0"/>
                  </a:rPr>
                  <a:t>Not 100% certain</a:t>
                </a:r>
              </a:p>
              <a:p>
                <a:pPr eaLnBrk="1" hangingPunct="1">
                  <a:spcBef>
                    <a:spcPct val="50000"/>
                  </a:spcBef>
                  <a:buFontTx/>
                  <a:buChar char="•"/>
                </a:pPr>
                <a:r>
                  <a:rPr lang="en-GB" altLang="en-US" sz="1600" b="1">
                    <a:latin typeface="Comic Sans MS" panose="030F0902030302020204" pitchFamily="66" charset="0"/>
                  </a:rPr>
                  <a:t> Use probabilities</a:t>
                </a:r>
              </a:p>
              <a:p>
                <a:pPr eaLnBrk="1" hangingPunct="1">
                  <a:spcBef>
                    <a:spcPct val="50000"/>
                  </a:spcBef>
                  <a:buFontTx/>
                  <a:buChar char="•"/>
                </a:pPr>
                <a:r>
                  <a:rPr lang="en-GB" altLang="en-US" sz="1600" b="1">
                    <a:latin typeface="Comic Sans MS" panose="030F0902030302020204" pitchFamily="66" charset="0"/>
                  </a:rPr>
                  <a:t> Inference</a:t>
                </a:r>
              </a:p>
              <a:p>
                <a:pPr eaLnBrk="1" hangingPunct="1">
                  <a:spcBef>
                    <a:spcPct val="50000"/>
                  </a:spcBef>
                  <a:buFontTx/>
                  <a:buChar char="•"/>
                </a:pPr>
                <a:r>
                  <a:rPr lang="en-GB" altLang="en-US" sz="1600" b="1">
                    <a:latin typeface="Comic Sans MS" panose="030F0902030302020204" pitchFamily="66" charset="0"/>
                  </a:rPr>
                  <a:t>Confidence intervals</a:t>
                </a:r>
              </a:p>
            </p:txBody>
          </p:sp>
        </p:grpSp>
        <p:grpSp>
          <p:nvGrpSpPr>
            <p:cNvPr id="23562" name="Group 94">
              <a:extLst>
                <a:ext uri="{FF2B5EF4-FFF2-40B4-BE49-F238E27FC236}">
                  <a16:creationId xmlns:a16="http://schemas.microsoft.com/office/drawing/2014/main" id="{5C07AB9F-AEBD-E240-8BBF-4D29881ED536}"/>
                </a:ext>
              </a:extLst>
            </p:cNvPr>
            <p:cNvGrpSpPr>
              <a:grpSpLocks/>
            </p:cNvGrpSpPr>
            <p:nvPr/>
          </p:nvGrpSpPr>
          <p:grpSpPr bwMode="auto">
            <a:xfrm>
              <a:off x="295" y="2084"/>
              <a:ext cx="1392" cy="926"/>
              <a:chOff x="295" y="2084"/>
              <a:chExt cx="1392" cy="926"/>
            </a:xfrm>
          </p:grpSpPr>
          <p:sp>
            <p:nvSpPr>
              <p:cNvPr id="23566" name="Text Box 15">
                <a:extLst>
                  <a:ext uri="{FF2B5EF4-FFF2-40B4-BE49-F238E27FC236}">
                    <a16:creationId xmlns:a16="http://schemas.microsoft.com/office/drawing/2014/main" id="{AF9F1186-4191-2F41-8BB5-1BA7ED124910}"/>
                  </a:ext>
                </a:extLst>
              </p:cNvPr>
              <p:cNvSpPr txBox="1">
                <a:spLocks noChangeArrowheads="1"/>
              </p:cNvSpPr>
              <p:nvPr/>
            </p:nvSpPr>
            <p:spPr bwMode="auto">
              <a:xfrm>
                <a:off x="295" y="2324"/>
                <a:ext cx="1296"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GB" altLang="en-US" sz="1600" b="1">
                    <a:latin typeface="Comic Sans MS" panose="030F0902030302020204" pitchFamily="66" charset="0"/>
                  </a:rPr>
                  <a:t> Trials</a:t>
                </a:r>
              </a:p>
              <a:p>
                <a:pPr eaLnBrk="1" hangingPunct="1">
                  <a:spcBef>
                    <a:spcPct val="50000"/>
                  </a:spcBef>
                  <a:buFontTx/>
                  <a:buChar char="•"/>
                </a:pPr>
                <a:r>
                  <a:rPr lang="en-GB" altLang="en-US" sz="1600" b="1">
                    <a:latin typeface="Comic Sans MS" panose="030F0902030302020204" pitchFamily="66" charset="0"/>
                  </a:rPr>
                  <a:t> Studies</a:t>
                </a:r>
              </a:p>
              <a:p>
                <a:pPr eaLnBrk="1" hangingPunct="1">
                  <a:spcBef>
                    <a:spcPct val="50000"/>
                  </a:spcBef>
                  <a:buFontTx/>
                  <a:buChar char="•"/>
                </a:pPr>
                <a:r>
                  <a:rPr lang="en-GB" altLang="en-US" sz="1600" b="1">
                    <a:latin typeface="Comic Sans MS" panose="030F0902030302020204" pitchFamily="66" charset="0"/>
                  </a:rPr>
                  <a:t> Experiments</a:t>
                </a:r>
              </a:p>
            </p:txBody>
          </p:sp>
          <p:sp>
            <p:nvSpPr>
              <p:cNvPr id="23567" name="Text Box 90">
                <a:extLst>
                  <a:ext uri="{FF2B5EF4-FFF2-40B4-BE49-F238E27FC236}">
                    <a16:creationId xmlns:a16="http://schemas.microsoft.com/office/drawing/2014/main" id="{376168B4-9E7A-FA46-B6B2-B48B7817A97E}"/>
                  </a:ext>
                </a:extLst>
              </p:cNvPr>
              <p:cNvSpPr txBox="1">
                <a:spLocks noChangeArrowheads="1"/>
              </p:cNvSpPr>
              <p:nvPr/>
            </p:nvSpPr>
            <p:spPr bwMode="auto">
              <a:xfrm>
                <a:off x="295" y="2084"/>
                <a:ext cx="139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600" b="1">
                    <a:latin typeface="Comic Sans MS" panose="030F0902030302020204" pitchFamily="66" charset="0"/>
                  </a:rPr>
                  <a:t>GETTING DATA?</a:t>
                </a:r>
              </a:p>
            </p:txBody>
          </p:sp>
        </p:grpSp>
        <p:grpSp>
          <p:nvGrpSpPr>
            <p:cNvPr id="23563" name="Group 100">
              <a:extLst>
                <a:ext uri="{FF2B5EF4-FFF2-40B4-BE49-F238E27FC236}">
                  <a16:creationId xmlns:a16="http://schemas.microsoft.com/office/drawing/2014/main" id="{DA37F66D-9460-3046-88AD-31E715BF1FCF}"/>
                </a:ext>
              </a:extLst>
            </p:cNvPr>
            <p:cNvGrpSpPr>
              <a:grpSpLocks/>
            </p:cNvGrpSpPr>
            <p:nvPr/>
          </p:nvGrpSpPr>
          <p:grpSpPr bwMode="auto">
            <a:xfrm>
              <a:off x="2560" y="3477"/>
              <a:ext cx="2470" cy="373"/>
              <a:chOff x="2560" y="3477"/>
              <a:chExt cx="2470" cy="373"/>
            </a:xfrm>
          </p:grpSpPr>
          <p:sp>
            <p:nvSpPr>
              <p:cNvPr id="23564" name="Text Box 93">
                <a:extLst>
                  <a:ext uri="{FF2B5EF4-FFF2-40B4-BE49-F238E27FC236}">
                    <a16:creationId xmlns:a16="http://schemas.microsoft.com/office/drawing/2014/main" id="{BDA51F70-2D06-984A-BE38-217B25E2BB95}"/>
                  </a:ext>
                </a:extLst>
              </p:cNvPr>
              <p:cNvSpPr txBox="1">
                <a:spLocks noChangeArrowheads="1"/>
              </p:cNvSpPr>
              <p:nvPr/>
            </p:nvSpPr>
            <p:spPr bwMode="auto">
              <a:xfrm>
                <a:off x="2560" y="3477"/>
                <a:ext cx="160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1600" b="1">
                    <a:solidFill>
                      <a:srgbClr val="FF7C80"/>
                    </a:solidFill>
                    <a:latin typeface="Comic Sans MS" panose="030F0902030302020204" pitchFamily="66" charset="0"/>
                  </a:rPr>
                  <a:t> </a:t>
                </a:r>
                <a:r>
                  <a:rPr lang="en-US" altLang="en-US" sz="1600" b="1">
                    <a:latin typeface="Comic Sans MS" panose="030F0902030302020204" pitchFamily="66" charset="0"/>
                  </a:rPr>
                  <a:t>Relationships</a:t>
                </a:r>
              </a:p>
            </p:txBody>
          </p:sp>
          <p:sp>
            <p:nvSpPr>
              <p:cNvPr id="23565" name="Text Box 95">
                <a:extLst>
                  <a:ext uri="{FF2B5EF4-FFF2-40B4-BE49-F238E27FC236}">
                    <a16:creationId xmlns:a16="http://schemas.microsoft.com/office/drawing/2014/main" id="{F5C69B3A-2CFF-644D-974F-FCA96090ED53}"/>
                  </a:ext>
                </a:extLst>
              </p:cNvPr>
              <p:cNvSpPr txBox="1">
                <a:spLocks noChangeArrowheads="1"/>
              </p:cNvSpPr>
              <p:nvPr/>
            </p:nvSpPr>
            <p:spPr bwMode="auto">
              <a:xfrm>
                <a:off x="2578" y="3634"/>
                <a:ext cx="245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GB" altLang="en-US" sz="1600" b="1">
                    <a:latin typeface="Comic Sans MS" panose="030F0902030302020204" pitchFamily="66" charset="0"/>
                  </a:rPr>
                  <a:t> Percentages/Averages/Variation</a:t>
                </a:r>
                <a:endParaRPr lang="en-US" altLang="en-US" sz="1600">
                  <a:latin typeface="Comic Sans MS" panose="030F0902030302020204" pitchFamily="66" charset="0"/>
                </a:endParaRPr>
              </a:p>
            </p:txBody>
          </p:sp>
        </p:grpSp>
      </p:grpSp>
      <p:sp>
        <p:nvSpPr>
          <p:cNvPr id="2" name="Rectangle 1">
            <a:extLst>
              <a:ext uri="{FF2B5EF4-FFF2-40B4-BE49-F238E27FC236}">
                <a16:creationId xmlns:a16="http://schemas.microsoft.com/office/drawing/2014/main" id="{0E9A1CDE-1AFD-1F4E-B998-AC42B51CEDCC}"/>
              </a:ext>
            </a:extLst>
          </p:cNvPr>
          <p:cNvSpPr/>
          <p:nvPr/>
        </p:nvSpPr>
        <p:spPr>
          <a:xfrm>
            <a:off x="2423225" y="6243491"/>
            <a:ext cx="7289800" cy="369332"/>
          </a:xfrm>
          <a:prstGeom prst="rect">
            <a:avLst/>
          </a:prstGeom>
        </p:spPr>
        <p:txBody>
          <a:bodyPr wrap="square">
            <a:spAutoFit/>
          </a:bodyPr>
          <a:lstStyle/>
          <a:p>
            <a:r>
              <a:rPr lang="en-US" dirty="0">
                <a:solidFill>
                  <a:schemeClr val="accent6"/>
                </a:solidFill>
              </a:rPr>
              <a:t>A sample which contains more than 30 items is counted as large</a:t>
            </a:r>
          </a:p>
        </p:txBody>
      </p:sp>
    </p:spTree>
    <p:extLst>
      <p:ext uri="{BB962C8B-B14F-4D97-AF65-F5344CB8AC3E}">
        <p14:creationId xmlns:p14="http://schemas.microsoft.com/office/powerpoint/2010/main" val="1571423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BA208D8F-CB54-BF41-A73D-4A4404879EBC}"/>
              </a:ext>
            </a:extLst>
          </p:cNvPr>
          <p:cNvPicPr>
            <a:picLocks noGrp="1" noChangeAspect="1"/>
          </p:cNvPicPr>
          <p:nvPr>
            <p:ph idx="1"/>
          </p:nvPr>
        </p:nvPicPr>
        <p:blipFill>
          <a:blip r:embed="rId2"/>
          <a:stretch>
            <a:fillRect/>
          </a:stretch>
        </p:blipFill>
        <p:spPr>
          <a:xfrm>
            <a:off x="875907" y="214820"/>
            <a:ext cx="3782563" cy="3890918"/>
          </a:xfrm>
        </p:spPr>
      </p:pic>
      <p:pic>
        <p:nvPicPr>
          <p:cNvPr id="7" name="Picture 6" descr="Text&#10;&#10;Description automatically generated with medium confidence">
            <a:extLst>
              <a:ext uri="{FF2B5EF4-FFF2-40B4-BE49-F238E27FC236}">
                <a16:creationId xmlns:a16="http://schemas.microsoft.com/office/drawing/2014/main" id="{DA3F3DC9-42BF-6D4A-907E-131747E6B3B5}"/>
              </a:ext>
            </a:extLst>
          </p:cNvPr>
          <p:cNvPicPr>
            <a:picLocks noChangeAspect="1"/>
          </p:cNvPicPr>
          <p:nvPr/>
        </p:nvPicPr>
        <p:blipFill>
          <a:blip r:embed="rId3"/>
          <a:stretch>
            <a:fillRect/>
          </a:stretch>
        </p:blipFill>
        <p:spPr>
          <a:xfrm>
            <a:off x="875908" y="4105738"/>
            <a:ext cx="6162013" cy="2679590"/>
          </a:xfrm>
          <a:prstGeom prst="rect">
            <a:avLst/>
          </a:prstGeom>
        </p:spPr>
      </p:pic>
    </p:spTree>
    <p:extLst>
      <p:ext uri="{BB962C8B-B14F-4D97-AF65-F5344CB8AC3E}">
        <p14:creationId xmlns:p14="http://schemas.microsoft.com/office/powerpoint/2010/main" val="1711317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873B-79CD-4F3B-9F9D-F224EA36F397}"/>
              </a:ext>
            </a:extLst>
          </p:cNvPr>
          <p:cNvSpPr>
            <a:spLocks noGrp="1"/>
          </p:cNvSpPr>
          <p:nvPr>
            <p:ph type="title"/>
          </p:nvPr>
        </p:nvSpPr>
        <p:spPr/>
        <p:txBody>
          <a:bodyPr/>
          <a:lstStyle/>
          <a:p>
            <a:r>
              <a:rPr lang="en-TT" dirty="0"/>
              <a:t>Practice Question</a:t>
            </a:r>
          </a:p>
        </p:txBody>
      </p:sp>
      <p:sp>
        <p:nvSpPr>
          <p:cNvPr id="3" name="Content Placeholder 2">
            <a:extLst>
              <a:ext uri="{FF2B5EF4-FFF2-40B4-BE49-F238E27FC236}">
                <a16:creationId xmlns:a16="http://schemas.microsoft.com/office/drawing/2014/main" id="{8C28ADD6-7C44-4ACC-B843-317EEE4268DD}"/>
              </a:ext>
            </a:extLst>
          </p:cNvPr>
          <p:cNvSpPr>
            <a:spLocks noGrp="1"/>
          </p:cNvSpPr>
          <p:nvPr>
            <p:ph idx="1"/>
          </p:nvPr>
        </p:nvSpPr>
        <p:spPr/>
        <p:txBody>
          <a:bodyPr/>
          <a:lstStyle/>
          <a:p>
            <a:r>
              <a:rPr lang="en-US" dirty="0"/>
              <a:t>A software company markets a new computer game with two experimental packaging designs. </a:t>
            </a:r>
            <a:r>
              <a:rPr lang="en-US" dirty="0">
                <a:solidFill>
                  <a:schemeClr val="tx1"/>
                </a:solidFill>
              </a:rPr>
              <a:t>Design  1</a:t>
            </a:r>
            <a:r>
              <a:rPr lang="en-US" dirty="0"/>
              <a:t>  is sent to  11  stores; their average sales the first month is  </a:t>
            </a:r>
            <a:r>
              <a:rPr lang="en-US" dirty="0">
                <a:solidFill>
                  <a:schemeClr val="accent1"/>
                </a:solidFill>
              </a:rPr>
              <a:t>52</a:t>
            </a:r>
            <a:r>
              <a:rPr lang="en-US" dirty="0"/>
              <a:t>  units with sample standard deviation  </a:t>
            </a:r>
            <a:r>
              <a:rPr lang="en-US" dirty="0">
                <a:solidFill>
                  <a:schemeClr val="accent1"/>
                </a:solidFill>
              </a:rPr>
              <a:t>12</a:t>
            </a:r>
            <a:r>
              <a:rPr lang="en-US" dirty="0"/>
              <a:t>  units</a:t>
            </a:r>
            <a:r>
              <a:rPr lang="en-US" dirty="0">
                <a:solidFill>
                  <a:schemeClr val="tx1"/>
                </a:solidFill>
              </a:rPr>
              <a:t>. Design  2  </a:t>
            </a:r>
            <a:r>
              <a:rPr lang="en-US" dirty="0"/>
              <a:t>is sent to  6  stores; their average sales the first month is  </a:t>
            </a:r>
            <a:r>
              <a:rPr lang="en-US" dirty="0">
                <a:solidFill>
                  <a:schemeClr val="accent1"/>
                </a:solidFill>
              </a:rPr>
              <a:t>46</a:t>
            </a:r>
            <a:r>
              <a:rPr lang="en-US" dirty="0"/>
              <a:t>  units with sample standard deviation  </a:t>
            </a:r>
            <a:r>
              <a:rPr lang="en-US" dirty="0">
                <a:solidFill>
                  <a:schemeClr val="accent1"/>
                </a:solidFill>
              </a:rPr>
              <a:t>10</a:t>
            </a:r>
            <a:r>
              <a:rPr lang="en-US" dirty="0"/>
              <a:t>  units</a:t>
            </a:r>
          </a:p>
          <a:p>
            <a:r>
              <a:rPr lang="en-US" dirty="0"/>
              <a:t>Test at the  </a:t>
            </a:r>
            <a:r>
              <a:rPr lang="en-US" dirty="0">
                <a:solidFill>
                  <a:schemeClr val="accent1"/>
                </a:solidFill>
              </a:rPr>
              <a:t>1%  level </a:t>
            </a:r>
            <a:r>
              <a:rPr lang="en-US" dirty="0"/>
              <a:t>of significance whether the data provide sufficient evidence to conclude that the mean sales per month of the two designs are different.</a:t>
            </a:r>
            <a:endParaRPr lang="en-TT" dirty="0"/>
          </a:p>
        </p:txBody>
      </p:sp>
    </p:spTree>
    <p:extLst>
      <p:ext uri="{BB962C8B-B14F-4D97-AF65-F5344CB8AC3E}">
        <p14:creationId xmlns:p14="http://schemas.microsoft.com/office/powerpoint/2010/main" val="463567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3897-7F40-45AC-A2FB-41A06B8B29B9}"/>
              </a:ext>
            </a:extLst>
          </p:cNvPr>
          <p:cNvSpPr>
            <a:spLocks noGrp="1"/>
          </p:cNvSpPr>
          <p:nvPr>
            <p:ph type="ctrTitle"/>
          </p:nvPr>
        </p:nvSpPr>
        <p:spPr/>
        <p:txBody>
          <a:bodyPr/>
          <a:lstStyle/>
          <a:p>
            <a:r>
              <a:rPr lang="en-TT" dirty="0"/>
              <a:t>Interpreting p Value in SPSS</a:t>
            </a:r>
          </a:p>
        </p:txBody>
      </p:sp>
      <p:sp>
        <p:nvSpPr>
          <p:cNvPr id="4" name="Subtitle 3">
            <a:extLst>
              <a:ext uri="{FF2B5EF4-FFF2-40B4-BE49-F238E27FC236}">
                <a16:creationId xmlns:a16="http://schemas.microsoft.com/office/drawing/2014/main" id="{4D51F1B8-D2DA-A6A0-8E65-2E5D2FBECBFF}"/>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05114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a p-value?</a:t>
            </a:r>
          </a:p>
        </p:txBody>
      </p:sp>
      <p:sp>
        <p:nvSpPr>
          <p:cNvPr id="3" name="Content Placeholder 2"/>
          <p:cNvSpPr>
            <a:spLocks noGrp="1"/>
          </p:cNvSpPr>
          <p:nvPr>
            <p:ph idx="1"/>
          </p:nvPr>
        </p:nvSpPr>
        <p:spPr/>
        <p:txBody>
          <a:bodyPr/>
          <a:lstStyle/>
          <a:p>
            <a:r>
              <a:t>Probability of observing results as extreme as the sample</a:t>
            </a:r>
          </a:p>
          <a:p>
            <a:r>
              <a:t>Assumes the null hypothesis is true</a:t>
            </a:r>
          </a:p>
          <a:p>
            <a:r>
              <a:t>Small p-value = weak evidence for H₀</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Hypothesis Testing Framework</a:t>
            </a:r>
            <a:r>
              <a:rPr lang="en-TT" dirty="0"/>
              <a:t> in SPSS</a:t>
            </a:r>
            <a:endParaRPr dirty="0"/>
          </a:p>
        </p:txBody>
      </p:sp>
      <p:sp>
        <p:nvSpPr>
          <p:cNvPr id="3" name="Content Placeholder 2"/>
          <p:cNvSpPr>
            <a:spLocks noGrp="1"/>
          </p:cNvSpPr>
          <p:nvPr>
            <p:ph idx="1"/>
          </p:nvPr>
        </p:nvSpPr>
        <p:spPr/>
        <p:txBody>
          <a:bodyPr/>
          <a:lstStyle/>
          <a:p>
            <a:r>
              <a:rPr dirty="0"/>
              <a:t>State </a:t>
            </a:r>
            <a:r>
              <a:rPr dirty="0">
                <a:solidFill>
                  <a:schemeClr val="tx2"/>
                </a:solidFill>
              </a:rPr>
              <a:t>H₀</a:t>
            </a:r>
            <a:r>
              <a:rPr dirty="0"/>
              <a:t> and </a:t>
            </a:r>
            <a:r>
              <a:rPr dirty="0">
                <a:solidFill>
                  <a:schemeClr val="tx2"/>
                </a:solidFill>
              </a:rPr>
              <a:t>H₁</a:t>
            </a:r>
          </a:p>
          <a:p>
            <a:r>
              <a:rPr dirty="0"/>
              <a:t>Choose significance level (α = 0.05)</a:t>
            </a:r>
          </a:p>
          <a:p>
            <a:r>
              <a:rPr dirty="0"/>
              <a:t>Use p-value to decide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Decision Rule</a:t>
            </a:r>
          </a:p>
        </p:txBody>
      </p:sp>
      <p:sp>
        <p:nvSpPr>
          <p:cNvPr id="3" name="Content Placeholder 2"/>
          <p:cNvSpPr>
            <a:spLocks noGrp="1"/>
          </p:cNvSpPr>
          <p:nvPr>
            <p:ph idx="1"/>
          </p:nvPr>
        </p:nvSpPr>
        <p:spPr/>
        <p:txBody>
          <a:bodyPr/>
          <a:lstStyle/>
          <a:p>
            <a:r>
              <a:rPr lang="en-US" dirty="0"/>
              <a:t>Assuming we are using a significance level of 5%, </a:t>
            </a:r>
          </a:p>
          <a:p>
            <a:endParaRPr lang="en-TT" dirty="0"/>
          </a:p>
          <a:p>
            <a:r>
              <a:rPr dirty="0"/>
              <a:t>If p &lt; 0.05 → Reject H₀</a:t>
            </a:r>
          </a:p>
          <a:p>
            <a:endParaRPr lang="en-TT" dirty="0"/>
          </a:p>
          <a:p>
            <a:r>
              <a:rPr dirty="0"/>
              <a:t>If p </a:t>
            </a:r>
            <a:r>
              <a:rPr lang="en-TT" dirty="0"/>
              <a:t>&gt;</a:t>
            </a:r>
            <a:r>
              <a:rPr dirty="0"/>
              <a:t> 0.05 → Fail to reject H₀</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Two-Tailed Test</a:t>
            </a:r>
            <a:r>
              <a:rPr lang="en-TT" dirty="0"/>
              <a:t>- when to use</a:t>
            </a:r>
            <a:endParaRPr dirty="0"/>
          </a:p>
        </p:txBody>
      </p:sp>
      <p:sp>
        <p:nvSpPr>
          <p:cNvPr id="3" name="Content Placeholder 2"/>
          <p:cNvSpPr>
            <a:spLocks noGrp="1"/>
          </p:cNvSpPr>
          <p:nvPr>
            <p:ph idx="1"/>
          </p:nvPr>
        </p:nvSpPr>
        <p:spPr>
          <a:xfrm>
            <a:off x="838200" y="1690688"/>
            <a:ext cx="9372600" cy="4766674"/>
          </a:xfrm>
        </p:spPr>
        <p:txBody>
          <a:bodyPr>
            <a:normAutofit/>
          </a:bodyPr>
          <a:lstStyle/>
          <a:p>
            <a:r>
              <a:rPr lang="en-US" dirty="0"/>
              <a:t>You are testing for any difference</a:t>
            </a:r>
          </a:p>
          <a:p>
            <a:r>
              <a:rPr lang="en-US" dirty="0"/>
              <a:t>This tests for </a:t>
            </a:r>
            <a:r>
              <a:rPr lang="en-US" b="1" dirty="0"/>
              <a:t>both higher or lower</a:t>
            </a:r>
            <a:r>
              <a:rPr lang="en-US" dirty="0"/>
              <a:t> values.</a:t>
            </a:r>
          </a:p>
          <a:p>
            <a:endParaRPr lang="en-US" dirty="0"/>
          </a:p>
          <a:p>
            <a:r>
              <a:rPr lang="en-US" dirty="0"/>
              <a:t>Example questions:</a:t>
            </a:r>
          </a:p>
          <a:p>
            <a:r>
              <a:rPr lang="en-US" dirty="0"/>
              <a:t>“Is the mean age different from 50?”</a:t>
            </a:r>
          </a:p>
          <a:p>
            <a:r>
              <a:rPr lang="en-US" dirty="0"/>
              <a:t>“Is there a difference between Group A and Group B?”</a:t>
            </a:r>
            <a:endParaRPr lang="en-TT" dirty="0"/>
          </a:p>
          <a:p>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F7F1-537C-7180-61F9-B91CFDA08C53}"/>
              </a:ext>
            </a:extLst>
          </p:cNvPr>
          <p:cNvSpPr>
            <a:spLocks noGrp="1"/>
          </p:cNvSpPr>
          <p:nvPr>
            <p:ph type="title"/>
          </p:nvPr>
        </p:nvSpPr>
        <p:spPr/>
        <p:txBody>
          <a:bodyPr/>
          <a:lstStyle/>
          <a:p>
            <a:r>
              <a:rPr lang="en-TT" dirty="0"/>
              <a:t>Two-Tailed Test Hypotheses</a:t>
            </a:r>
          </a:p>
        </p:txBody>
      </p:sp>
      <p:sp>
        <p:nvSpPr>
          <p:cNvPr id="3" name="Content Placeholder 2">
            <a:extLst>
              <a:ext uri="{FF2B5EF4-FFF2-40B4-BE49-F238E27FC236}">
                <a16:creationId xmlns:a16="http://schemas.microsoft.com/office/drawing/2014/main" id="{32D8FC9B-A8E7-D6C8-6197-348010BA9AE4}"/>
              </a:ext>
            </a:extLst>
          </p:cNvPr>
          <p:cNvSpPr>
            <a:spLocks noGrp="1"/>
          </p:cNvSpPr>
          <p:nvPr>
            <p:ph idx="1"/>
          </p:nvPr>
        </p:nvSpPr>
        <p:spPr/>
        <p:txBody>
          <a:bodyPr/>
          <a:lstStyle/>
          <a:p>
            <a:r>
              <a:rPr lang="en-TT" dirty="0"/>
              <a:t>So, if population mean is 50</a:t>
            </a:r>
          </a:p>
          <a:p>
            <a:r>
              <a:rPr lang="en-TT" dirty="0"/>
              <a:t>Then</a:t>
            </a:r>
          </a:p>
          <a:p>
            <a:r>
              <a:rPr lang="en-TT" dirty="0"/>
              <a:t>H₀: </a:t>
            </a:r>
            <a:r>
              <a:rPr lang="el-GR" dirty="0"/>
              <a:t>μ = 50</a:t>
            </a:r>
          </a:p>
          <a:p>
            <a:r>
              <a:rPr lang="en-TT" dirty="0"/>
              <a:t>H₁: </a:t>
            </a:r>
            <a:r>
              <a:rPr lang="el-GR" dirty="0"/>
              <a:t>μ ≠ 50</a:t>
            </a:r>
          </a:p>
          <a:p>
            <a:endParaRPr lang="en-TT" dirty="0"/>
          </a:p>
        </p:txBody>
      </p:sp>
    </p:spTree>
    <p:extLst>
      <p:ext uri="{BB962C8B-B14F-4D97-AF65-F5344CB8AC3E}">
        <p14:creationId xmlns:p14="http://schemas.microsoft.com/office/powerpoint/2010/main" val="228712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Two-Tailed Interpretation</a:t>
            </a:r>
          </a:p>
        </p:txBody>
      </p:sp>
      <p:sp>
        <p:nvSpPr>
          <p:cNvPr id="3" name="Content Placeholder 2"/>
          <p:cNvSpPr>
            <a:spLocks noGrp="1"/>
          </p:cNvSpPr>
          <p:nvPr>
            <p:ph idx="1"/>
          </p:nvPr>
        </p:nvSpPr>
        <p:spPr/>
        <p:txBody>
          <a:bodyPr/>
          <a:lstStyle/>
          <a:p>
            <a:r>
              <a:rPr dirty="0"/>
              <a:t>Use </a:t>
            </a:r>
            <a:r>
              <a:rPr lang="en-TT" dirty="0"/>
              <a:t>p </a:t>
            </a:r>
            <a:r>
              <a:rPr dirty="0"/>
              <a:t>(2-</a:t>
            </a:r>
            <a:r>
              <a:rPr lang="en-TT" dirty="0"/>
              <a:t>sided</a:t>
            </a:r>
            <a:r>
              <a:rPr dirty="0"/>
              <a:t>) from SPSS</a:t>
            </a:r>
          </a:p>
          <a:p>
            <a:r>
              <a:rPr lang="en-TT" dirty="0"/>
              <a:t>Example: p= 0.012</a:t>
            </a:r>
          </a:p>
          <a:p>
            <a:r>
              <a:rPr lang="en-TT" dirty="0">
                <a:solidFill>
                  <a:srgbClr val="FF0000"/>
                </a:solidFill>
              </a:rPr>
              <a:t>Interpretation:</a:t>
            </a:r>
          </a:p>
          <a:p>
            <a:r>
              <a:rPr lang="en-TT" dirty="0"/>
              <a:t>Since</a:t>
            </a:r>
            <a:r>
              <a:rPr dirty="0"/>
              <a:t> p </a:t>
            </a:r>
            <a:r>
              <a:rPr lang="en-TT" dirty="0"/>
              <a:t>= 0.012 </a:t>
            </a:r>
            <a:r>
              <a:rPr dirty="0"/>
              <a:t>&lt; 0.05</a:t>
            </a:r>
            <a:r>
              <a:rPr lang="en-TT" dirty="0"/>
              <a:t>, </a:t>
            </a:r>
            <a:r>
              <a:rPr lang="en-TT" dirty="0">
                <a:solidFill>
                  <a:srgbClr val="FF0000"/>
                </a:solidFill>
              </a:rPr>
              <a:t>we reject H₀</a:t>
            </a:r>
            <a:r>
              <a:rPr lang="en-TT" dirty="0"/>
              <a:t> and conclude that </a:t>
            </a:r>
            <a:r>
              <a:rPr lang="en-US" dirty="0"/>
              <a:t>there is statistically significant evidence that the population mean is different from 50</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One-Tailed Test – When to Use</a:t>
            </a:r>
          </a:p>
        </p:txBody>
      </p:sp>
      <p:sp>
        <p:nvSpPr>
          <p:cNvPr id="3" name="Content Placeholder 2"/>
          <p:cNvSpPr>
            <a:spLocks noGrp="1"/>
          </p:cNvSpPr>
          <p:nvPr>
            <p:ph idx="1"/>
          </p:nvPr>
        </p:nvSpPr>
        <p:spPr/>
        <p:txBody>
          <a:bodyPr/>
          <a:lstStyle/>
          <a:p>
            <a:r>
              <a:rPr dirty="0"/>
              <a:t>Used when direction is specified in advance</a:t>
            </a:r>
            <a:endParaRPr lang="en-TT" dirty="0"/>
          </a:p>
          <a:p>
            <a:endParaRPr lang="en-US" dirty="0"/>
          </a:p>
          <a:p>
            <a:r>
              <a:rPr lang="en-US" dirty="0"/>
              <a:t>Example questions:</a:t>
            </a:r>
          </a:p>
          <a:p>
            <a:r>
              <a:rPr lang="en-US" dirty="0"/>
              <a:t>“Is the mean age </a:t>
            </a:r>
            <a:r>
              <a:rPr lang="en-US" b="1" dirty="0"/>
              <a:t>less than</a:t>
            </a:r>
            <a:r>
              <a:rPr lang="en-US" dirty="0"/>
              <a:t> 50?”</a:t>
            </a:r>
          </a:p>
          <a:p>
            <a:r>
              <a:rPr lang="en-US" dirty="0"/>
              <a:t>“Does training </a:t>
            </a:r>
            <a:r>
              <a:rPr lang="en-US" b="1" dirty="0"/>
              <a:t>increase</a:t>
            </a:r>
            <a:r>
              <a:rPr lang="en-US" dirty="0"/>
              <a:t> productivity?”</a:t>
            </a:r>
          </a:p>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3224-18A8-6747-A55E-DD7C2A32ABE5}"/>
              </a:ext>
            </a:extLst>
          </p:cNvPr>
          <p:cNvSpPr>
            <a:spLocks noGrp="1"/>
          </p:cNvSpPr>
          <p:nvPr>
            <p:ph type="title"/>
          </p:nvPr>
        </p:nvSpPr>
        <p:spPr/>
        <p:txBody>
          <a:bodyPr/>
          <a:lstStyle/>
          <a:p>
            <a:r>
              <a:rPr lang="en-US" dirty="0"/>
              <a:t>Statistical inference</a:t>
            </a:r>
          </a:p>
        </p:txBody>
      </p:sp>
      <p:pic>
        <p:nvPicPr>
          <p:cNvPr id="5" name="Picture 4" descr="Table&#10;&#10;Description automatically generated with medium confidence">
            <a:extLst>
              <a:ext uri="{FF2B5EF4-FFF2-40B4-BE49-F238E27FC236}">
                <a16:creationId xmlns:a16="http://schemas.microsoft.com/office/drawing/2014/main" id="{8EF1ABB1-8F56-FE45-86E5-BCAF060DA88C}"/>
              </a:ext>
            </a:extLst>
          </p:cNvPr>
          <p:cNvPicPr>
            <a:picLocks noChangeAspect="1"/>
          </p:cNvPicPr>
          <p:nvPr/>
        </p:nvPicPr>
        <p:blipFill>
          <a:blip r:embed="rId3"/>
          <a:stretch>
            <a:fillRect/>
          </a:stretch>
        </p:blipFill>
        <p:spPr>
          <a:xfrm>
            <a:off x="938329" y="1568140"/>
            <a:ext cx="9534849" cy="4778857"/>
          </a:xfrm>
          <a:prstGeom prst="rect">
            <a:avLst/>
          </a:prstGeom>
        </p:spPr>
      </p:pic>
    </p:spTree>
    <p:extLst>
      <p:ext uri="{BB962C8B-B14F-4D97-AF65-F5344CB8AC3E}">
        <p14:creationId xmlns:p14="http://schemas.microsoft.com/office/powerpoint/2010/main" val="2185299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One-Tailed Hypotheses</a:t>
            </a:r>
          </a:p>
        </p:txBody>
      </p:sp>
      <p:sp>
        <p:nvSpPr>
          <p:cNvPr id="3" name="Content Placeholder 2"/>
          <p:cNvSpPr>
            <a:spLocks noGrp="1"/>
          </p:cNvSpPr>
          <p:nvPr>
            <p:ph idx="1"/>
          </p:nvPr>
        </p:nvSpPr>
        <p:spPr/>
        <p:txBody>
          <a:bodyPr/>
          <a:lstStyle/>
          <a:p>
            <a:r>
              <a:rPr lang="en-US" dirty="0"/>
              <a:t>Example: Testing whether the mean is lower</a:t>
            </a:r>
            <a:endParaRPr lang="en-TT" dirty="0"/>
          </a:p>
          <a:p>
            <a:r>
              <a:rPr dirty="0"/>
              <a:t>H₀: μ </a:t>
            </a:r>
            <a:r>
              <a:rPr lang="en-TT" dirty="0"/>
              <a:t>=</a:t>
            </a:r>
            <a:r>
              <a:rPr dirty="0"/>
              <a:t> 50</a:t>
            </a:r>
          </a:p>
          <a:p>
            <a:r>
              <a:rPr dirty="0"/>
              <a:t>H₁: μ &lt; 50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One-Tailed Interpretation</a:t>
            </a:r>
          </a:p>
        </p:txBody>
      </p:sp>
      <p:sp>
        <p:nvSpPr>
          <p:cNvPr id="3" name="Content Placeholder 2"/>
          <p:cNvSpPr>
            <a:spLocks noGrp="1"/>
          </p:cNvSpPr>
          <p:nvPr>
            <p:ph idx="1"/>
          </p:nvPr>
        </p:nvSpPr>
        <p:spPr>
          <a:xfrm>
            <a:off x="838200" y="1825625"/>
            <a:ext cx="10515600" cy="4459428"/>
          </a:xfrm>
        </p:spPr>
        <p:txBody>
          <a:bodyPr/>
          <a:lstStyle/>
          <a:p>
            <a:r>
              <a:rPr lang="en-TT" dirty="0"/>
              <a:t>Use p </a:t>
            </a:r>
            <a:r>
              <a:rPr dirty="0"/>
              <a:t>(</a:t>
            </a:r>
            <a:r>
              <a:rPr lang="en-TT" dirty="0"/>
              <a:t>one</a:t>
            </a:r>
            <a:r>
              <a:rPr dirty="0"/>
              <a:t>-</a:t>
            </a:r>
            <a:r>
              <a:rPr lang="en-TT" dirty="0" err="1"/>
              <a:t>sid</a:t>
            </a:r>
            <a:r>
              <a:rPr dirty="0"/>
              <a:t>ed)</a:t>
            </a:r>
            <a:r>
              <a:rPr lang="en-TT" dirty="0"/>
              <a:t> from SPSS</a:t>
            </a:r>
            <a:endParaRPr dirty="0"/>
          </a:p>
          <a:p>
            <a:endParaRPr lang="en-US" dirty="0"/>
          </a:p>
          <a:p>
            <a:r>
              <a:rPr lang="en-US" dirty="0"/>
              <a:t>Example: p = 0.02</a:t>
            </a:r>
          </a:p>
          <a:p>
            <a:r>
              <a:rPr lang="en-US" dirty="0">
                <a:solidFill>
                  <a:srgbClr val="FF0000"/>
                </a:solidFill>
              </a:rPr>
              <a:t>Interpretation:</a:t>
            </a:r>
          </a:p>
          <a:p>
            <a:r>
              <a:rPr lang="en-US" dirty="0"/>
              <a:t>Since p = 0.02 &lt; 0.05, </a:t>
            </a:r>
            <a:r>
              <a:rPr lang="en-US" dirty="0">
                <a:solidFill>
                  <a:srgbClr val="FF0000"/>
                </a:solidFill>
              </a:rPr>
              <a:t>we reject </a:t>
            </a:r>
            <a:r>
              <a:rPr lang="en-TT" dirty="0">
                <a:solidFill>
                  <a:srgbClr val="FF0000"/>
                </a:solidFill>
              </a:rPr>
              <a:t>H₀ </a:t>
            </a:r>
            <a:r>
              <a:rPr lang="en-TT" dirty="0"/>
              <a:t>and conclude that t</a:t>
            </a:r>
            <a:r>
              <a:rPr lang="en-US" dirty="0"/>
              <a:t>here is statistically significant evidence that the population mean is less than 50.</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20FF-A92D-5749-4A1D-FADD56ECF03D}"/>
              </a:ext>
            </a:extLst>
          </p:cNvPr>
          <p:cNvSpPr>
            <a:spLocks noGrp="1"/>
          </p:cNvSpPr>
          <p:nvPr>
            <p:ph type="title"/>
          </p:nvPr>
        </p:nvSpPr>
        <p:spPr/>
        <p:txBody>
          <a:bodyPr/>
          <a:lstStyle/>
          <a:p>
            <a:endParaRPr lang="en-TT"/>
          </a:p>
        </p:txBody>
      </p:sp>
      <p:sp>
        <p:nvSpPr>
          <p:cNvPr id="3" name="Content Placeholder 2">
            <a:extLst>
              <a:ext uri="{FF2B5EF4-FFF2-40B4-BE49-F238E27FC236}">
                <a16:creationId xmlns:a16="http://schemas.microsoft.com/office/drawing/2014/main" id="{F44A5665-1A07-D6A5-372A-FDD0D8D480FD}"/>
              </a:ext>
            </a:extLst>
          </p:cNvPr>
          <p:cNvSpPr>
            <a:spLocks noGrp="1"/>
          </p:cNvSpPr>
          <p:nvPr>
            <p:ph idx="1"/>
          </p:nvPr>
        </p:nvSpPr>
        <p:spPr/>
        <p:txBody>
          <a:bodyPr/>
          <a:lstStyle/>
          <a:p>
            <a:r>
              <a:rPr lang="en-TT" dirty="0"/>
              <a:t>Example: p = 0.14</a:t>
            </a:r>
          </a:p>
          <a:p>
            <a:endParaRPr lang="en-TT" dirty="0"/>
          </a:p>
          <a:p>
            <a:r>
              <a:rPr lang="en-TT" dirty="0"/>
              <a:t>Interpretation:</a:t>
            </a:r>
          </a:p>
          <a:p>
            <a:r>
              <a:rPr lang="en-US" dirty="0"/>
              <a:t>Since p = 0.14 &gt; 0.05, </a:t>
            </a:r>
            <a:r>
              <a:rPr lang="en-US" dirty="0">
                <a:solidFill>
                  <a:srgbClr val="FF0000"/>
                </a:solidFill>
              </a:rPr>
              <a:t>we fail to reject </a:t>
            </a:r>
            <a:r>
              <a:rPr lang="en-TT" dirty="0">
                <a:solidFill>
                  <a:srgbClr val="FF0000"/>
                </a:solidFill>
              </a:rPr>
              <a:t>H₀ </a:t>
            </a:r>
            <a:r>
              <a:rPr lang="en-TT" dirty="0">
                <a:solidFill>
                  <a:schemeClr val="accent6"/>
                </a:solidFill>
              </a:rPr>
              <a:t>and conclude that </a:t>
            </a:r>
            <a:r>
              <a:rPr lang="en-US" dirty="0">
                <a:solidFill>
                  <a:schemeClr val="accent6"/>
                </a:solidFill>
              </a:rPr>
              <a:t>there is insufficient statistical evidence that the population mean is less than 50.</a:t>
            </a:r>
            <a:r>
              <a:rPr lang="en-TT" dirty="0">
                <a:solidFill>
                  <a:schemeClr val="accent6"/>
                </a:solidFill>
              </a:rPr>
              <a:t> </a:t>
            </a:r>
            <a:endParaRPr lang="en-TT" dirty="0"/>
          </a:p>
        </p:txBody>
      </p:sp>
    </p:spTree>
    <p:extLst>
      <p:ext uri="{BB962C8B-B14F-4D97-AF65-F5344CB8AC3E}">
        <p14:creationId xmlns:p14="http://schemas.microsoft.com/office/powerpoint/2010/main" val="3867708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2DB611-D8E2-4E47-808E-FED4F83B20C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a:lstStyle>
          <a:p>
            <a:r>
              <a:rPr lang="en-US" dirty="0"/>
              <a:t>Questions?</a:t>
            </a:r>
          </a:p>
        </p:txBody>
      </p:sp>
    </p:spTree>
    <p:extLst>
      <p:ext uri="{BB962C8B-B14F-4D97-AF65-F5344CB8AC3E}">
        <p14:creationId xmlns:p14="http://schemas.microsoft.com/office/powerpoint/2010/main" val="2648619504"/>
      </p:ext>
    </p:extLst>
  </p:cSld>
  <p:clrMapOvr>
    <a:masterClrMapping/>
  </p:clrMapOvr>
  <mc:AlternateContent xmlns:mc="http://schemas.openxmlformats.org/markup-compatibility/2006" xmlns:p14="http://schemas.microsoft.com/office/powerpoint/2010/main">
    <mc:Choice Requires="p14">
      <p:transition spd="slow" p14:dur="2000" advTm="29784"/>
    </mc:Choice>
    <mc:Fallback xmlns="">
      <p:transition spd="slow" advTm="297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CDF6-8224-C24F-B8CA-2269CCFF6BF0}"/>
              </a:ext>
            </a:extLst>
          </p:cNvPr>
          <p:cNvSpPr>
            <a:spLocks noGrp="1"/>
          </p:cNvSpPr>
          <p:nvPr>
            <p:ph type="title"/>
          </p:nvPr>
        </p:nvSpPr>
        <p:spPr/>
        <p:txBody>
          <a:bodyPr/>
          <a:lstStyle/>
          <a:p>
            <a:r>
              <a:rPr lang="en-US" dirty="0"/>
              <a:t>The Sampling Distribution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49CBA31-BF2D-434A-8695-334B10AA9ED1}"/>
                  </a:ext>
                </a:extLst>
              </p:cNvPr>
              <p:cNvSpPr/>
              <p:nvPr/>
            </p:nvSpPr>
            <p:spPr>
              <a:xfrm>
                <a:off x="1146876" y="1937289"/>
                <a:ext cx="10181686" cy="2308324"/>
              </a:xfrm>
              <a:prstGeom prst="rect">
                <a:avLst/>
              </a:prstGeom>
            </p:spPr>
            <p:txBody>
              <a:bodyPr wrap="square">
                <a:spAutoFit/>
              </a:bodyPr>
              <a:lstStyle/>
              <a:p>
                <a:r>
                  <a:rPr lang="en-US" sz="2400" dirty="0">
                    <a:solidFill>
                      <a:schemeClr val="accent6"/>
                    </a:solidFill>
                  </a:rPr>
                  <a:t>Suppose you own a factory producing fluorescent light tubes. It would be very useful, both for advertising and for monitoring the efficiency of your plant, to know the average length of life of these tubes. Clearly it is not possible to test every tube, so you take a random sample of size </a:t>
                </a:r>
                <a14:m>
                  <m:oMath xmlns:m="http://schemas.openxmlformats.org/officeDocument/2006/math">
                    <m:r>
                      <a:rPr lang="en-US" sz="2400" i="1" dirty="0" smtClean="0">
                        <a:solidFill>
                          <a:schemeClr val="accent6"/>
                        </a:solidFill>
                        <a:latin typeface="Cambria Math" panose="02040503050406030204" pitchFamily="18" charset="0"/>
                      </a:rPr>
                      <m:t>𝑛</m:t>
                    </m:r>
                  </m:oMath>
                </a14:m>
                <a:r>
                  <a:rPr lang="en-US" sz="2400" dirty="0">
                    <a:solidFill>
                      <a:schemeClr val="accent6"/>
                    </a:solidFill>
                  </a:rPr>
                  <a:t>, measure </a:t>
                </a:r>
                <a14:m>
                  <m:oMath xmlns:m="http://schemas.openxmlformats.org/officeDocument/2006/math">
                    <m:r>
                      <a:rPr lang="en-US" sz="2400" i="1" dirty="0" smtClean="0">
                        <a:solidFill>
                          <a:schemeClr val="accent6"/>
                        </a:solidFill>
                        <a:latin typeface="Cambria Math" panose="02040503050406030204" pitchFamily="18" charset="0"/>
                      </a:rPr>
                      <m:t>𝑥</m:t>
                    </m:r>
                  </m:oMath>
                </a14:m>
                <a:r>
                  <a:rPr lang="en-US" sz="2400" dirty="0">
                    <a:solidFill>
                      <a:schemeClr val="accent6"/>
                    </a:solidFill>
                  </a:rPr>
                  <a:t> hours, the life of each tube, and then calculate  </a:t>
                </a:r>
                <a14:m>
                  <m:oMath xmlns:m="http://schemas.openxmlformats.org/officeDocument/2006/math">
                    <m:acc>
                      <m:accPr>
                        <m:chr m:val="̅"/>
                        <m:ctrlPr>
                          <a:rPr lang="en-US" sz="2400" i="1" smtClean="0">
                            <a:solidFill>
                              <a:schemeClr val="accent6"/>
                            </a:solidFill>
                            <a:latin typeface="Cambria Math" panose="02040503050406030204" pitchFamily="18" charset="0"/>
                          </a:rPr>
                        </m:ctrlPr>
                      </m:accPr>
                      <m:e>
                        <m:r>
                          <a:rPr lang="en-GB" sz="2400" b="0" i="1" smtClean="0">
                            <a:solidFill>
                              <a:schemeClr val="accent6"/>
                            </a:solidFill>
                            <a:latin typeface="Cambria Math" panose="02040503050406030204" pitchFamily="18" charset="0"/>
                          </a:rPr>
                          <m:t>𝑥</m:t>
                        </m:r>
                      </m:e>
                    </m:acc>
                  </m:oMath>
                </a14:m>
                <a:r>
                  <a:rPr lang="en-US" sz="2400" dirty="0">
                    <a:solidFill>
                      <a:schemeClr val="accent6"/>
                    </a:solidFill>
                  </a:rPr>
                  <a:t> and </a:t>
                </a:r>
                <a14:m>
                  <m:oMath xmlns:m="http://schemas.openxmlformats.org/officeDocument/2006/math">
                    <m:r>
                      <a:rPr lang="en-US" sz="2400" i="1" dirty="0" smtClean="0">
                        <a:solidFill>
                          <a:schemeClr val="accent6"/>
                        </a:solidFill>
                        <a:latin typeface="Cambria Math" panose="02040503050406030204" pitchFamily="18" charset="0"/>
                      </a:rPr>
                      <m:t>𝑠</m:t>
                    </m:r>
                  </m:oMath>
                </a14:m>
                <a:r>
                  <a:rPr lang="en-US" sz="2400" dirty="0">
                    <a:solidFill>
                      <a:schemeClr val="accent6"/>
                    </a:solidFill>
                  </a:rPr>
                  <a:t>. These values will be estimates of the population parameters </a:t>
                </a:r>
                <a14:m>
                  <m:oMath xmlns:m="http://schemas.openxmlformats.org/officeDocument/2006/math">
                    <m:r>
                      <a:rPr lang="en-US" sz="2400" i="0" dirty="0" smtClean="0">
                        <a:solidFill>
                          <a:schemeClr val="accent6"/>
                        </a:solidFill>
                        <a:latin typeface="Cambria Math" panose="02040503050406030204" pitchFamily="18" charset="0"/>
                      </a:rPr>
                      <m:t>µ</m:t>
                    </m:r>
                  </m:oMath>
                </a14:m>
                <a:r>
                  <a:rPr lang="en-US" sz="2400" dirty="0">
                    <a:solidFill>
                      <a:schemeClr val="accent6"/>
                    </a:solidFill>
                  </a:rPr>
                  <a:t> and </a:t>
                </a:r>
                <a14:m>
                  <m:oMath xmlns:m="http://schemas.openxmlformats.org/officeDocument/2006/math">
                    <m:r>
                      <a:rPr lang="en-US" sz="2400" i="1" dirty="0" smtClean="0">
                        <a:solidFill>
                          <a:schemeClr val="accent6"/>
                        </a:solidFill>
                        <a:latin typeface="Cambria Math" panose="02040503050406030204" pitchFamily="18" charset="0"/>
                      </a:rPr>
                      <m:t>𝜎</m:t>
                    </m:r>
                  </m:oMath>
                </a14:m>
                <a:r>
                  <a:rPr lang="en-US" sz="2400" dirty="0">
                    <a:solidFill>
                      <a:schemeClr val="accent6"/>
                    </a:solidFill>
                  </a:rPr>
                  <a:t>.</a:t>
                </a:r>
              </a:p>
            </p:txBody>
          </p:sp>
        </mc:Choice>
        <mc:Fallback xmlns="">
          <p:sp>
            <p:nvSpPr>
              <p:cNvPr id="3" name="Rectangle 2">
                <a:extLst>
                  <a:ext uri="{FF2B5EF4-FFF2-40B4-BE49-F238E27FC236}">
                    <a16:creationId xmlns:a16="http://schemas.microsoft.com/office/drawing/2014/main" id="{849CBA31-BF2D-434A-8695-334B10AA9ED1}"/>
                  </a:ext>
                </a:extLst>
              </p:cNvPr>
              <p:cNvSpPr>
                <a:spLocks noRot="1" noChangeAspect="1" noMove="1" noResize="1" noEditPoints="1" noAdjustHandles="1" noChangeArrowheads="1" noChangeShapeType="1" noTextEdit="1"/>
              </p:cNvSpPr>
              <p:nvPr/>
            </p:nvSpPr>
            <p:spPr>
              <a:xfrm>
                <a:off x="1146876" y="1937289"/>
                <a:ext cx="10181686" cy="2308324"/>
              </a:xfrm>
              <a:prstGeom prst="rect">
                <a:avLst/>
              </a:prstGeom>
              <a:blipFill>
                <a:blip r:embed="rId3"/>
                <a:stretch>
                  <a:fillRect l="-898" t="-2116" b="-52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4F5B52D-E829-C843-B3EB-C9544364AC0B}"/>
                  </a:ext>
                </a:extLst>
              </p:cNvPr>
              <p:cNvSpPr/>
              <p:nvPr/>
            </p:nvSpPr>
            <p:spPr>
              <a:xfrm>
                <a:off x="1146876" y="5012127"/>
                <a:ext cx="9221490" cy="523220"/>
              </a:xfrm>
              <a:prstGeom prst="rect">
                <a:avLst/>
              </a:prstGeom>
            </p:spPr>
            <p:txBody>
              <a:bodyPr wrap="square">
                <a:spAutoFit/>
              </a:bodyPr>
              <a:lstStyle/>
              <a:p>
                <a:r>
                  <a:rPr lang="en-US" sz="2400" dirty="0">
                    <a:solidFill>
                      <a:schemeClr val="accent6"/>
                    </a:solidFill>
                  </a:rPr>
                  <a:t>The distribution of </a:t>
                </a:r>
                <a14:m>
                  <m:oMath xmlns:m="http://schemas.openxmlformats.org/officeDocument/2006/math">
                    <m:acc>
                      <m:accPr>
                        <m:chr m:val="̅"/>
                        <m:ctrlPr>
                          <a:rPr lang="en-US" sz="2400" i="1">
                            <a:solidFill>
                              <a:schemeClr val="accent6"/>
                            </a:solidFill>
                            <a:latin typeface="Cambria Math" panose="02040503050406030204" pitchFamily="18" charset="0"/>
                          </a:rPr>
                        </m:ctrlPr>
                      </m:accPr>
                      <m:e>
                        <m:r>
                          <a:rPr lang="en-GB" sz="2400" i="1">
                            <a:solidFill>
                              <a:schemeClr val="accent6"/>
                            </a:solidFill>
                            <a:latin typeface="Cambria Math" panose="02040503050406030204" pitchFamily="18" charset="0"/>
                          </a:rPr>
                          <m:t>𝑥</m:t>
                        </m:r>
                      </m:e>
                    </m:acc>
                  </m:oMath>
                </a14:m>
                <a:r>
                  <a:rPr lang="en-US" sz="2400" dirty="0">
                    <a:solidFill>
                      <a:schemeClr val="accent6"/>
                    </a:solidFill>
                  </a:rPr>
                  <a:t> is called the </a:t>
                </a:r>
                <a:r>
                  <a:rPr lang="en-US" sz="2800" dirty="0">
                    <a:solidFill>
                      <a:srgbClr val="FF0000"/>
                    </a:solidFill>
                  </a:rPr>
                  <a:t>sampling distribution of the mean</a:t>
                </a:r>
                <a:endParaRPr lang="en-US" sz="2400" dirty="0">
                  <a:solidFill>
                    <a:srgbClr val="FF0000"/>
                  </a:solidFill>
                </a:endParaRPr>
              </a:p>
            </p:txBody>
          </p:sp>
        </mc:Choice>
        <mc:Fallback xmlns="">
          <p:sp>
            <p:nvSpPr>
              <p:cNvPr id="4" name="Rectangle 3">
                <a:extLst>
                  <a:ext uri="{FF2B5EF4-FFF2-40B4-BE49-F238E27FC236}">
                    <a16:creationId xmlns:a16="http://schemas.microsoft.com/office/drawing/2014/main" id="{94F5B52D-E829-C843-B3EB-C9544364AC0B}"/>
                  </a:ext>
                </a:extLst>
              </p:cNvPr>
              <p:cNvSpPr>
                <a:spLocks noRot="1" noChangeAspect="1" noMove="1" noResize="1" noEditPoints="1" noAdjustHandles="1" noChangeArrowheads="1" noChangeShapeType="1" noTextEdit="1"/>
              </p:cNvSpPr>
              <p:nvPr/>
            </p:nvSpPr>
            <p:spPr>
              <a:xfrm>
                <a:off x="1146876" y="5012127"/>
                <a:ext cx="9221490" cy="523220"/>
              </a:xfrm>
              <a:prstGeom prst="rect">
                <a:avLst/>
              </a:prstGeom>
              <a:blipFill>
                <a:blip r:embed="rId4"/>
                <a:stretch>
                  <a:fillRect l="-991" t="-10465" r="-1124" b="-32558"/>
                </a:stretch>
              </a:blipFill>
            </p:spPr>
            <p:txBody>
              <a:bodyPr/>
              <a:lstStyle/>
              <a:p>
                <a:r>
                  <a:rPr lang="en-TT">
                    <a:noFill/>
                  </a:rPr>
                  <a:t> </a:t>
                </a:r>
              </a:p>
            </p:txBody>
          </p:sp>
        </mc:Fallback>
      </mc:AlternateContent>
    </p:spTree>
    <p:extLst>
      <p:ext uri="{BB962C8B-B14F-4D97-AF65-F5344CB8AC3E}">
        <p14:creationId xmlns:p14="http://schemas.microsoft.com/office/powerpoint/2010/main" val="56969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571172" y="174991"/>
            <a:ext cx="8229600" cy="678732"/>
          </a:xfrm>
        </p:spPr>
        <p:txBody>
          <a:bodyPr>
            <a:noAutofit/>
          </a:bodyPr>
          <a:lstStyle/>
          <a:p>
            <a:pPr eaLnBrk="1" hangingPunct="1"/>
            <a:br>
              <a:rPr lang="en-US" altLang="en-US" dirty="0"/>
            </a:br>
            <a:r>
              <a:rPr lang="en-US" altLang="en-US" dirty="0"/>
              <a:t>Standard Error of the Mean</a:t>
            </a:r>
          </a:p>
        </p:txBody>
      </p:sp>
      <p:sp>
        <p:nvSpPr>
          <p:cNvPr id="18436" name="Rectangle 3"/>
          <p:cNvSpPr>
            <a:spLocks noGrp="1" noChangeArrowheads="1"/>
          </p:cNvSpPr>
          <p:nvPr>
            <p:ph type="body" idx="1"/>
          </p:nvPr>
        </p:nvSpPr>
        <p:spPr>
          <a:xfrm>
            <a:off x="1162373" y="1281247"/>
            <a:ext cx="10573998" cy="4858859"/>
          </a:xfrm>
        </p:spPr>
        <p:txBody>
          <a:bodyPr>
            <a:normAutofit lnSpcReduction="10000"/>
          </a:bodyPr>
          <a:lstStyle/>
          <a:p>
            <a:pPr marL="342900" indent="-342900">
              <a:lnSpc>
                <a:spcPct val="110000"/>
              </a:lnSpc>
              <a:spcBef>
                <a:spcPct val="30000"/>
              </a:spcBef>
            </a:pPr>
            <a:r>
              <a:rPr lang="en-US" altLang="en-US" sz="2400" dirty="0"/>
              <a:t>Different samples of the same size from the same population will yield different sample means</a:t>
            </a:r>
          </a:p>
          <a:p>
            <a:pPr marL="342900" indent="-342900">
              <a:lnSpc>
                <a:spcPct val="110000"/>
              </a:lnSpc>
              <a:spcBef>
                <a:spcPct val="30000"/>
              </a:spcBef>
            </a:pPr>
            <a:r>
              <a:rPr lang="en-US" altLang="en-US" sz="2400" dirty="0"/>
              <a:t>A measure of the variability in the mean from sample to sample is given by the </a:t>
            </a:r>
            <a:r>
              <a:rPr lang="en-US" altLang="en-US" sz="2400" dirty="0">
                <a:solidFill>
                  <a:srgbClr val="FF0000"/>
                </a:solidFill>
              </a:rPr>
              <a:t>Standard Error of the Mean:</a:t>
            </a:r>
          </a:p>
          <a:p>
            <a:pPr marL="342900" indent="-342900">
              <a:lnSpc>
                <a:spcPct val="70000"/>
              </a:lnSpc>
              <a:spcBef>
                <a:spcPct val="30000"/>
              </a:spcBef>
              <a:buNone/>
            </a:pPr>
            <a:r>
              <a:rPr lang="en-US" altLang="en-US" sz="2400" dirty="0"/>
              <a:t>		</a:t>
            </a:r>
            <a:r>
              <a:rPr lang="en-US" altLang="en-US" sz="2000" dirty="0"/>
              <a:t>(This assumes that sampling is with replacement or </a:t>
            </a:r>
          </a:p>
          <a:p>
            <a:pPr marL="342900" indent="-342900">
              <a:lnSpc>
                <a:spcPct val="70000"/>
              </a:lnSpc>
              <a:spcBef>
                <a:spcPct val="30000"/>
              </a:spcBef>
              <a:buNone/>
            </a:pPr>
            <a:r>
              <a:rPr lang="en-US" altLang="en-US" sz="2000" dirty="0"/>
              <a:t>		sampling is without replacement from an infinite population)</a:t>
            </a:r>
            <a:endParaRPr lang="en-US" altLang="en-US" sz="2400" dirty="0"/>
          </a:p>
          <a:p>
            <a:pPr marL="342900" indent="-342900">
              <a:lnSpc>
                <a:spcPct val="110000"/>
              </a:lnSpc>
              <a:spcBef>
                <a:spcPct val="30000"/>
              </a:spcBef>
            </a:pPr>
            <a:endParaRPr lang="en-US" altLang="en-US" sz="2400" dirty="0"/>
          </a:p>
          <a:p>
            <a:pPr marL="342900" indent="-342900">
              <a:lnSpc>
                <a:spcPct val="110000"/>
              </a:lnSpc>
              <a:spcBef>
                <a:spcPct val="30000"/>
              </a:spcBef>
            </a:pPr>
            <a:endParaRPr lang="en-US" altLang="en-US" sz="2400" dirty="0"/>
          </a:p>
          <a:p>
            <a:pPr marL="342900" indent="-342900">
              <a:lnSpc>
                <a:spcPct val="110000"/>
              </a:lnSpc>
              <a:spcBef>
                <a:spcPct val="30000"/>
              </a:spcBef>
            </a:pPr>
            <a:endParaRPr lang="en-US" altLang="en-US" sz="2400" dirty="0"/>
          </a:p>
          <a:p>
            <a:pPr marL="342900" indent="-342900">
              <a:lnSpc>
                <a:spcPct val="110000"/>
              </a:lnSpc>
              <a:spcBef>
                <a:spcPct val="30000"/>
              </a:spcBef>
            </a:pPr>
            <a:r>
              <a:rPr lang="en-US" altLang="en-US" sz="2400" dirty="0"/>
              <a:t>Note that the standard error of the mean decreases as the sample size increases</a:t>
            </a:r>
          </a:p>
        </p:txBody>
      </p:sp>
      <p:graphicFrame>
        <p:nvGraphicFramePr>
          <p:cNvPr id="18437" name="Object 4"/>
          <p:cNvGraphicFramePr>
            <a:graphicFrameLocks noChangeAspect="1"/>
          </p:cNvGraphicFramePr>
          <p:nvPr>
            <p:extLst>
              <p:ext uri="{D42A27DB-BD31-4B8C-83A1-F6EECF244321}">
                <p14:modId xmlns:p14="http://schemas.microsoft.com/office/powerpoint/2010/main" val="2151696293"/>
              </p:ext>
            </p:extLst>
          </p:nvPr>
        </p:nvGraphicFramePr>
        <p:xfrm>
          <a:off x="4874356" y="3580858"/>
          <a:ext cx="2443288" cy="1368152"/>
        </p:xfrm>
        <a:graphic>
          <a:graphicData uri="http://schemas.openxmlformats.org/presentationml/2006/ole">
            <mc:AlternateContent xmlns:mc="http://schemas.openxmlformats.org/markup-compatibility/2006">
              <mc:Choice xmlns:v="urn:schemas-microsoft-com:vml" Requires="v">
                <p:oleObj name="Equation" r:id="rId3" imgW="609600" imgH="419100" progId="Equation.3">
                  <p:embed/>
                </p:oleObj>
              </mc:Choice>
              <mc:Fallback>
                <p:oleObj name="Equation" r:id="rId3" imgW="609600" imgH="419100" progId="Equation.3">
                  <p:embed/>
                  <p:pic>
                    <p:nvPicPr>
                      <p:cNvPr id="1843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356" y="3580858"/>
                        <a:ext cx="2443288" cy="1368152"/>
                      </a:xfrm>
                      <a:prstGeom prst="rect">
                        <a:avLst/>
                      </a:prstGeom>
                      <a:solidFill>
                        <a:schemeClr val="accent6"/>
                      </a:solidFill>
                      <a:ln w="9525">
                        <a:solidFill>
                          <a:schemeClr val="tx1"/>
                        </a:solidFill>
                        <a:miter lim="800000"/>
                        <a:headEnd/>
                        <a:tailEnd/>
                      </a:ln>
                    </p:spPr>
                  </p:pic>
                </p:oleObj>
              </mc:Fallback>
            </mc:AlternateContent>
          </a:graphicData>
        </a:graphic>
      </p:graphicFrame>
      <p:grpSp>
        <p:nvGrpSpPr>
          <p:cNvPr id="8" name="Group 7">
            <a:extLst>
              <a:ext uri="{FF2B5EF4-FFF2-40B4-BE49-F238E27FC236}">
                <a16:creationId xmlns:a16="http://schemas.microsoft.com/office/drawing/2014/main" id="{F83B30D9-5868-4716-9037-447496572CE6}"/>
              </a:ext>
            </a:extLst>
          </p:cNvPr>
          <p:cNvGrpSpPr/>
          <p:nvPr/>
        </p:nvGrpSpPr>
        <p:grpSpPr>
          <a:xfrm>
            <a:off x="3331433" y="4355625"/>
            <a:ext cx="14760" cy="3600"/>
            <a:chOff x="3331433" y="4355625"/>
            <a:chExt cx="14760" cy="360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A5EC6DC-CB4D-4EBC-AE88-36CEE8FE82A5}"/>
                    </a:ext>
                  </a:extLst>
                </p14:cNvPr>
                <p14:cNvContentPartPr/>
                <p14:nvPr/>
              </p14:nvContentPartPr>
              <p14:xfrm>
                <a:off x="3331433" y="4355625"/>
                <a:ext cx="14760" cy="3600"/>
              </p14:xfrm>
            </p:contentPart>
          </mc:Choice>
          <mc:Fallback xmlns="">
            <p:pic>
              <p:nvPicPr>
                <p:cNvPr id="2" name="Ink 1">
                  <a:extLst>
                    <a:ext uri="{FF2B5EF4-FFF2-40B4-BE49-F238E27FC236}">
                      <a16:creationId xmlns:a16="http://schemas.microsoft.com/office/drawing/2014/main" id="{7A5EC6DC-CB4D-4EBC-AE88-36CEE8FE82A5}"/>
                    </a:ext>
                  </a:extLst>
                </p:cNvPr>
                <p:cNvPicPr/>
                <p:nvPr/>
              </p:nvPicPr>
              <p:blipFill>
                <a:blip r:embed="rId7"/>
                <a:stretch>
                  <a:fillRect/>
                </a:stretch>
              </p:blipFill>
              <p:spPr>
                <a:xfrm>
                  <a:off x="3327113" y="4351305"/>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8D92328C-C3E6-4386-932F-09B027F8EFC1}"/>
                    </a:ext>
                  </a:extLst>
                </p14:cNvPr>
                <p14:cNvContentPartPr/>
                <p14:nvPr/>
              </p14:nvContentPartPr>
              <p14:xfrm>
                <a:off x="3345833" y="4355625"/>
                <a:ext cx="360" cy="360"/>
              </p14:xfrm>
            </p:contentPart>
          </mc:Choice>
          <mc:Fallback xmlns="">
            <p:pic>
              <p:nvPicPr>
                <p:cNvPr id="3" name="Ink 2">
                  <a:extLst>
                    <a:ext uri="{FF2B5EF4-FFF2-40B4-BE49-F238E27FC236}">
                      <a16:creationId xmlns:a16="http://schemas.microsoft.com/office/drawing/2014/main" id="{8D92328C-C3E6-4386-932F-09B027F8EFC1}"/>
                    </a:ext>
                  </a:extLst>
                </p:cNvPr>
                <p:cNvPicPr/>
                <p:nvPr/>
              </p:nvPicPr>
              <p:blipFill>
                <a:blip r:embed="rId9"/>
                <a:stretch>
                  <a:fillRect/>
                </a:stretch>
              </p:blipFill>
              <p:spPr>
                <a:xfrm>
                  <a:off x="3341513" y="4351305"/>
                  <a:ext cx="9000" cy="9000"/>
                </a:xfrm>
                <a:prstGeom prst="rect">
                  <a:avLst/>
                </a:prstGeom>
              </p:spPr>
            </p:pic>
          </mc:Fallback>
        </mc:AlternateContent>
      </p:grpSp>
    </p:spTree>
    <p:extLst>
      <p:ext uri="{BB962C8B-B14F-4D97-AF65-F5344CB8AC3E}">
        <p14:creationId xmlns:p14="http://schemas.microsoft.com/office/powerpoint/2010/main" val="257342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hangingPunct="1"/>
            <a:r>
              <a:rPr lang="en-US" altLang="en-US" sz="3200" dirty="0"/>
              <a:t>Sample Mean Sampling Distribution:</a:t>
            </a:r>
            <a:br>
              <a:rPr lang="en-US" altLang="en-US" sz="3200" dirty="0"/>
            </a:br>
            <a:r>
              <a:rPr lang="en-US" altLang="en-US" sz="3200" dirty="0"/>
              <a:t>If the Population is Normal</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a:xfrm>
                <a:off x="1425844" y="1866416"/>
                <a:ext cx="8794858" cy="4170336"/>
              </a:xfrm>
            </p:spPr>
            <p:txBody>
              <a:bodyPr>
                <a:noAutofit/>
              </a:bodyPr>
              <a:lstStyle/>
              <a:p>
                <a:pPr marL="342900" indent="-342900">
                  <a:lnSpc>
                    <a:spcPct val="120000"/>
                  </a:lnSpc>
                </a:pPr>
                <a:r>
                  <a:rPr lang="en-US" altLang="en-US" sz="2400" dirty="0">
                    <a:solidFill>
                      <a:srgbClr val="FF0000"/>
                    </a:solidFill>
                  </a:rPr>
                  <a:t>If a population is normal </a:t>
                </a:r>
                <a:r>
                  <a:rPr lang="en-US" altLang="en-US" sz="2400" dirty="0">
                    <a:solidFill>
                      <a:schemeClr val="accent6"/>
                    </a:solidFill>
                  </a:rPr>
                  <a:t>with mean </a:t>
                </a:r>
                <a14:m>
                  <m:oMath xmlns:m="http://schemas.openxmlformats.org/officeDocument/2006/math">
                    <m:r>
                      <a:rPr lang="el-GR" altLang="en-US" sz="2400" i="1" dirty="0" smtClean="0">
                        <a:solidFill>
                          <a:schemeClr val="accent6"/>
                        </a:solidFill>
                        <a:latin typeface="Cambria Math" panose="02040503050406030204" pitchFamily="18" charset="0"/>
                        <a:cs typeface="Arial" charset="0"/>
                        <a:sym typeface="Symbol" pitchFamily="18" charset="2"/>
                      </a:rPr>
                      <m:t>𝜇</m:t>
                    </m:r>
                  </m:oMath>
                </a14:m>
                <a:r>
                  <a:rPr lang="en-US" altLang="en-US" sz="2400" dirty="0">
                    <a:solidFill>
                      <a:schemeClr val="accent6"/>
                    </a:solidFill>
                    <a:sym typeface="Symbol" pitchFamily="18" charset="2"/>
                  </a:rPr>
                  <a:t> and standard deviation </a:t>
                </a:r>
                <a14:m>
                  <m:oMath xmlns:m="http://schemas.openxmlformats.org/officeDocument/2006/math">
                    <m:r>
                      <a:rPr lang="el-GR" altLang="en-US" sz="2400" i="1" dirty="0" smtClean="0">
                        <a:solidFill>
                          <a:schemeClr val="accent6"/>
                        </a:solidFill>
                        <a:latin typeface="Cambria Math" panose="02040503050406030204" pitchFamily="18" charset="0"/>
                        <a:cs typeface="Arial" charset="0"/>
                        <a:sym typeface="Symbol" pitchFamily="18" charset="2"/>
                      </a:rPr>
                      <m:t>𝜎</m:t>
                    </m:r>
                  </m:oMath>
                </a14:m>
                <a:r>
                  <a:rPr lang="en-US" altLang="en-US" sz="2400" dirty="0">
                    <a:solidFill>
                      <a:schemeClr val="accent6"/>
                    </a:solidFill>
                    <a:sym typeface="Symbol" pitchFamily="18" charset="2"/>
                  </a:rPr>
                  <a:t>, </a:t>
                </a:r>
              </a:p>
              <a:p>
                <a:pPr marL="342900" indent="-342900">
                  <a:lnSpc>
                    <a:spcPct val="120000"/>
                  </a:lnSpc>
                </a:pPr>
                <a:endParaRPr lang="en-US" altLang="en-US" sz="2400" dirty="0">
                  <a:solidFill>
                    <a:schemeClr val="accent6"/>
                  </a:solidFill>
                  <a:sym typeface="Symbol" pitchFamily="18" charset="2"/>
                </a:endParaRPr>
              </a:p>
              <a:p>
                <a:pPr marL="342900" indent="-342900">
                  <a:lnSpc>
                    <a:spcPct val="120000"/>
                  </a:lnSpc>
                </a:pPr>
                <a:r>
                  <a:rPr lang="en-US" altLang="en-US" sz="2400" dirty="0">
                    <a:solidFill>
                      <a:schemeClr val="accent6"/>
                    </a:solidFill>
                    <a:sym typeface="Symbol" pitchFamily="18" charset="2"/>
                  </a:rPr>
                  <a:t>Then, the </a:t>
                </a:r>
                <a:r>
                  <a:rPr lang="en-US" altLang="en-US" sz="2400" b="1" dirty="0">
                    <a:solidFill>
                      <a:srgbClr val="FF0000"/>
                    </a:solidFill>
                    <a:sym typeface="Symbol" pitchFamily="18" charset="2"/>
                  </a:rPr>
                  <a:t>sampling distribution of </a:t>
                </a:r>
                <a14:m>
                  <m:oMath xmlns:m="http://schemas.openxmlformats.org/officeDocument/2006/math">
                    <m:acc>
                      <m:accPr>
                        <m:chr m:val="̅"/>
                        <m:ctrlPr>
                          <a:rPr lang="en-US" altLang="en-US" sz="2400" b="1" i="1" smtClean="0">
                            <a:solidFill>
                              <a:srgbClr val="FF0000"/>
                            </a:solidFill>
                            <a:latin typeface="Cambria Math" panose="02040503050406030204" pitchFamily="18" charset="0"/>
                            <a:sym typeface="Symbol" pitchFamily="18" charset="2"/>
                          </a:rPr>
                        </m:ctrlPr>
                      </m:accPr>
                      <m:e>
                        <m:r>
                          <a:rPr lang="en-GB" altLang="en-US" sz="2400" b="1" i="1" smtClean="0">
                            <a:solidFill>
                              <a:srgbClr val="FF0000"/>
                            </a:solidFill>
                            <a:latin typeface="Cambria Math" panose="02040503050406030204" pitchFamily="18" charset="0"/>
                            <a:sym typeface="Symbol" pitchFamily="18" charset="2"/>
                          </a:rPr>
                          <m:t>𝑿</m:t>
                        </m:r>
                      </m:e>
                    </m:acc>
                  </m:oMath>
                </a14:m>
                <a:r>
                  <a:rPr lang="en-US" altLang="en-US" sz="2400" b="1" dirty="0">
                    <a:solidFill>
                      <a:srgbClr val="FF0000"/>
                    </a:solidFill>
                    <a:sym typeface="Symbol" pitchFamily="18" charset="2"/>
                  </a:rPr>
                  <a:t> </a:t>
                </a:r>
                <a:r>
                  <a:rPr lang="en-US" altLang="en-US" sz="2400" dirty="0">
                    <a:solidFill>
                      <a:schemeClr val="accent6"/>
                    </a:solidFill>
                    <a:sym typeface="Symbol" pitchFamily="18" charset="2"/>
                  </a:rPr>
                  <a:t>is also normally distributed with:</a:t>
                </a:r>
              </a:p>
              <a:p>
                <a:pPr marL="342900" indent="-342900">
                  <a:lnSpc>
                    <a:spcPct val="165000"/>
                  </a:lnSpc>
                </a:pPr>
                <a:endParaRPr lang="en-US" altLang="en-US" sz="1200" dirty="0">
                  <a:solidFill>
                    <a:srgbClr val="000000"/>
                  </a:solidFill>
                  <a:sym typeface="Symbol" pitchFamily="18" charset="2"/>
                </a:endParaRPr>
              </a:p>
              <a:p>
                <a:pPr marL="342900" indent="-342900">
                  <a:lnSpc>
                    <a:spcPct val="165000"/>
                  </a:lnSpc>
                </a:pPr>
                <a:endParaRPr lang="en-US" altLang="en-US" sz="1200" dirty="0">
                  <a:solidFill>
                    <a:srgbClr val="000000"/>
                  </a:solidFill>
                  <a:sym typeface="Symbol" pitchFamily="18" charset="2"/>
                </a:endParaRPr>
              </a:p>
              <a:p>
                <a:pPr marL="342900" indent="-342900">
                  <a:lnSpc>
                    <a:spcPct val="165000"/>
                  </a:lnSpc>
                  <a:buNone/>
                </a:pPr>
                <a:r>
                  <a:rPr lang="en-US" altLang="en-US" sz="1600" dirty="0"/>
                  <a:t>				    and</a:t>
                </a:r>
              </a:p>
              <a:p>
                <a:pPr marL="342900" indent="-342900">
                  <a:lnSpc>
                    <a:spcPct val="165000"/>
                  </a:lnSpc>
                  <a:buNone/>
                </a:pPr>
                <a:endParaRPr lang="en-US" altLang="en-US" sz="1600" dirty="0"/>
              </a:p>
              <a:p>
                <a:pPr marL="342900" indent="-342900">
                  <a:lnSpc>
                    <a:spcPct val="165000"/>
                  </a:lnSpc>
                  <a:buNone/>
                </a:pPr>
                <a:endParaRPr lang="en-US" altLang="en-US" sz="1600" dirty="0"/>
              </a:p>
              <a:p>
                <a:pPr marL="342900" indent="-342900">
                  <a:lnSpc>
                    <a:spcPct val="85000"/>
                  </a:lnSpc>
                  <a:buNone/>
                </a:pPr>
                <a:r>
                  <a:rPr lang="en-US" altLang="en-US" sz="1600" dirty="0"/>
                  <a:t>		</a:t>
                </a:r>
                <a:endParaRPr lang="en-US" altLang="en-US" sz="2400" dirty="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xfrm>
                <a:off x="1425844" y="1866416"/>
                <a:ext cx="8794858" cy="4170336"/>
              </a:xfrm>
              <a:blipFill>
                <a:blip r:embed="rId4"/>
                <a:stretch>
                  <a:fillRect l="-970" t="-292"/>
                </a:stretch>
              </a:blipFill>
            </p:spPr>
            <p:txBody>
              <a:bodyPr/>
              <a:lstStyle/>
              <a:p>
                <a:r>
                  <a:rPr lang="en-TT">
                    <a:noFill/>
                  </a:rPr>
                  <a:t> </a:t>
                </a:r>
              </a:p>
            </p:txBody>
          </p:sp>
        </mc:Fallback>
      </mc:AlternateContent>
      <p:graphicFrame>
        <p:nvGraphicFramePr>
          <p:cNvPr id="19462" name="Object 9"/>
          <p:cNvGraphicFramePr>
            <a:graphicFrameLocks noChangeAspect="1"/>
          </p:cNvGraphicFramePr>
          <p:nvPr>
            <p:extLst>
              <p:ext uri="{D42A27DB-BD31-4B8C-83A1-F6EECF244321}">
                <p14:modId xmlns:p14="http://schemas.microsoft.com/office/powerpoint/2010/main" val="3583334975"/>
              </p:ext>
            </p:extLst>
          </p:nvPr>
        </p:nvGraphicFramePr>
        <p:xfrm>
          <a:off x="2460214" y="5042990"/>
          <a:ext cx="1425575" cy="792163"/>
        </p:xfrm>
        <a:graphic>
          <a:graphicData uri="http://schemas.openxmlformats.org/presentationml/2006/ole">
            <mc:AlternateContent xmlns:mc="http://schemas.openxmlformats.org/markup-compatibility/2006">
              <mc:Choice xmlns:v="urn:schemas-microsoft-com:vml" Requires="v">
                <p:oleObj name="Equation" r:id="rId5" imgW="457002" imgH="253890" progId="Equation.3">
                  <p:embed/>
                </p:oleObj>
              </mc:Choice>
              <mc:Fallback>
                <p:oleObj name="Equation" r:id="rId5" imgW="457002" imgH="253890" progId="Equation.3">
                  <p:embed/>
                  <p:pic>
                    <p:nvPicPr>
                      <p:cNvPr id="19462"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214" y="5042990"/>
                        <a:ext cx="1425575" cy="792163"/>
                      </a:xfrm>
                      <a:prstGeom prst="rect">
                        <a:avLst/>
                      </a:prstGeom>
                      <a:solidFill>
                        <a:srgbClr val="FDE0BD"/>
                      </a:solidFill>
                      <a:ln w="9525">
                        <a:solidFill>
                          <a:schemeClr val="tx1"/>
                        </a:solidFill>
                        <a:miter lim="800000"/>
                        <a:headEnd/>
                        <a:tailEnd/>
                      </a:ln>
                    </p:spPr>
                  </p:pic>
                </p:oleObj>
              </mc:Fallback>
            </mc:AlternateContent>
          </a:graphicData>
        </a:graphic>
      </p:graphicFrame>
      <p:graphicFrame>
        <p:nvGraphicFramePr>
          <p:cNvPr id="19463" name="Object 10"/>
          <p:cNvGraphicFramePr>
            <a:graphicFrameLocks noChangeAspect="1"/>
          </p:cNvGraphicFramePr>
          <p:nvPr>
            <p:extLst>
              <p:ext uri="{D42A27DB-BD31-4B8C-83A1-F6EECF244321}">
                <p14:modId xmlns:p14="http://schemas.microsoft.com/office/powerpoint/2010/main" val="3240266770"/>
              </p:ext>
            </p:extLst>
          </p:nvPr>
        </p:nvGraphicFramePr>
        <p:xfrm>
          <a:off x="5570517" y="4547886"/>
          <a:ext cx="2024062" cy="1390650"/>
        </p:xfrm>
        <a:graphic>
          <a:graphicData uri="http://schemas.openxmlformats.org/presentationml/2006/ole">
            <mc:AlternateContent xmlns:mc="http://schemas.openxmlformats.org/markup-compatibility/2006">
              <mc:Choice xmlns:v="urn:schemas-microsoft-com:vml" Requires="v">
                <p:oleObj name="Equation" r:id="rId7" imgW="609600" imgH="419100" progId="Equation.3">
                  <p:embed/>
                </p:oleObj>
              </mc:Choice>
              <mc:Fallback>
                <p:oleObj name="Equation" r:id="rId7" imgW="609600" imgH="419100" progId="Equation.3">
                  <p:embed/>
                  <p:pic>
                    <p:nvPicPr>
                      <p:cNvPr id="19463"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0517" y="4547886"/>
                        <a:ext cx="2024062" cy="1390650"/>
                      </a:xfrm>
                      <a:prstGeom prst="rect">
                        <a:avLst/>
                      </a:prstGeom>
                      <a:solidFill>
                        <a:srgbClr val="FDE0BD"/>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38555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4800600" y="2209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US" altLang="en-US"/>
              <a:t>n↑</a:t>
            </a:r>
          </a:p>
        </p:txBody>
      </p:sp>
      <p:graphicFrame>
        <p:nvGraphicFramePr>
          <p:cNvPr id="26628" name="Object 6">
            <a:hlinkClick r:id="" action="ppaction://ole?verb=0"/>
          </p:cNvPr>
          <p:cNvGraphicFramePr>
            <a:graphicFrameLocks/>
          </p:cNvGraphicFramePr>
          <p:nvPr/>
        </p:nvGraphicFramePr>
        <p:xfrm>
          <a:off x="2966439" y="1306512"/>
          <a:ext cx="7702550" cy="5551488"/>
        </p:xfrm>
        <a:graphic>
          <a:graphicData uri="http://schemas.openxmlformats.org/presentationml/2006/ole">
            <mc:AlternateContent xmlns:mc="http://schemas.openxmlformats.org/markup-compatibility/2006">
              <mc:Choice xmlns:v="urn:schemas-microsoft-com:vml" Requires="v">
                <p:oleObj name="VISIO" r:id="rId2" imgW="3553968" imgH="1993392" progId="">
                  <p:embed/>
                </p:oleObj>
              </mc:Choice>
              <mc:Fallback>
                <p:oleObj name="VISIO" r:id="rId2" imgW="3553968" imgH="1993392" progId="">
                  <p:embed/>
                  <p:pic>
                    <p:nvPicPr>
                      <p:cNvPr id="26628" name="Object 6">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439" y="1306512"/>
                        <a:ext cx="7702550" cy="5551488"/>
                      </a:xfrm>
                      <a:prstGeom prst="rect">
                        <a:avLst/>
                      </a:prstGeom>
                      <a:noFill/>
                      <a:ln>
                        <a:noFill/>
                      </a:ln>
                      <a:effectLst/>
                    </p:spPr>
                  </p:pic>
                </p:oleObj>
              </mc:Fallback>
            </mc:AlternateContent>
          </a:graphicData>
        </a:graphic>
      </p:graphicFrame>
      <p:sp>
        <p:nvSpPr>
          <p:cNvPr id="26629" name="Rectangle 4"/>
          <p:cNvSpPr>
            <a:spLocks noGrp="1" noChangeArrowheads="1"/>
          </p:cNvSpPr>
          <p:nvPr>
            <p:ph type="title"/>
          </p:nvPr>
        </p:nvSpPr>
        <p:spPr/>
        <p:txBody>
          <a:bodyPr/>
          <a:lstStyle/>
          <a:p>
            <a:pPr eaLnBrk="1" hangingPunct="1">
              <a:lnSpc>
                <a:spcPct val="110000"/>
              </a:lnSpc>
            </a:pPr>
            <a:r>
              <a:rPr lang="en-US" altLang="en-US" dirty="0"/>
              <a:t>Explained by: Central Limit Theorem</a:t>
            </a:r>
          </a:p>
        </p:txBody>
      </p:sp>
      <p:sp>
        <p:nvSpPr>
          <p:cNvPr id="319493" name="Freeform 5"/>
          <p:cNvSpPr>
            <a:spLocks/>
          </p:cNvSpPr>
          <p:nvPr/>
        </p:nvSpPr>
        <p:spPr bwMode="auto">
          <a:xfrm>
            <a:off x="4038600" y="2667000"/>
            <a:ext cx="2211388" cy="1449388"/>
          </a:xfrm>
          <a:custGeom>
            <a:avLst/>
            <a:gdLst/>
            <a:ahLst/>
            <a:cxnLst>
              <a:cxn ang="0">
                <a:pos x="405" y="1173"/>
              </a:cxn>
              <a:cxn ang="0">
                <a:pos x="317" y="1105"/>
              </a:cxn>
              <a:cxn ang="0">
                <a:pos x="248" y="1040"/>
              </a:cxn>
              <a:cxn ang="0">
                <a:pos x="188" y="972"/>
              </a:cxn>
              <a:cxn ang="0">
                <a:pos x="118" y="878"/>
              </a:cxn>
              <a:cxn ang="0">
                <a:pos x="67" y="786"/>
              </a:cxn>
              <a:cxn ang="0">
                <a:pos x="35" y="709"/>
              </a:cxn>
              <a:cxn ang="0">
                <a:pos x="18" y="638"/>
              </a:cxn>
              <a:cxn ang="0">
                <a:pos x="5" y="565"/>
              </a:cxn>
              <a:cxn ang="0">
                <a:pos x="0" y="493"/>
              </a:cxn>
              <a:cxn ang="0">
                <a:pos x="7" y="409"/>
              </a:cxn>
              <a:cxn ang="0">
                <a:pos x="24" y="337"/>
              </a:cxn>
              <a:cxn ang="0">
                <a:pos x="60" y="254"/>
              </a:cxn>
              <a:cxn ang="0">
                <a:pos x="109" y="190"/>
              </a:cxn>
              <a:cxn ang="0">
                <a:pos x="170" y="134"/>
              </a:cxn>
              <a:cxn ang="0">
                <a:pos x="229" y="93"/>
              </a:cxn>
              <a:cxn ang="0">
                <a:pos x="323" y="48"/>
              </a:cxn>
              <a:cxn ang="0">
                <a:pos x="409" y="20"/>
              </a:cxn>
              <a:cxn ang="0">
                <a:pos x="495" y="8"/>
              </a:cxn>
              <a:cxn ang="0">
                <a:pos x="601" y="0"/>
              </a:cxn>
              <a:cxn ang="0">
                <a:pos x="715" y="6"/>
              </a:cxn>
              <a:cxn ang="0">
                <a:pos x="919" y="51"/>
              </a:cxn>
              <a:cxn ang="0">
                <a:pos x="1083" y="114"/>
              </a:cxn>
              <a:cxn ang="0">
                <a:pos x="1221" y="80"/>
              </a:cxn>
              <a:cxn ang="0">
                <a:pos x="988" y="447"/>
              </a:cxn>
              <a:cxn ang="0">
                <a:pos x="952" y="320"/>
              </a:cxn>
              <a:cxn ang="0">
                <a:pos x="805" y="269"/>
              </a:cxn>
              <a:cxn ang="0">
                <a:pos x="635" y="246"/>
              </a:cxn>
              <a:cxn ang="0">
                <a:pos x="525" y="253"/>
              </a:cxn>
              <a:cxn ang="0">
                <a:pos x="430" y="269"/>
              </a:cxn>
              <a:cxn ang="0">
                <a:pos x="342" y="302"/>
              </a:cxn>
              <a:cxn ang="0">
                <a:pos x="257" y="356"/>
              </a:cxn>
              <a:cxn ang="0">
                <a:pos x="196" y="420"/>
              </a:cxn>
              <a:cxn ang="0">
                <a:pos x="154" y="489"/>
              </a:cxn>
              <a:cxn ang="0">
                <a:pos x="129" y="563"/>
              </a:cxn>
              <a:cxn ang="0">
                <a:pos x="118" y="645"/>
              </a:cxn>
              <a:cxn ang="0">
                <a:pos x="130" y="757"/>
              </a:cxn>
              <a:cxn ang="0">
                <a:pos x="165" y="863"/>
              </a:cxn>
              <a:cxn ang="0">
                <a:pos x="212" y="951"/>
              </a:cxn>
              <a:cxn ang="0">
                <a:pos x="266" y="1026"/>
              </a:cxn>
              <a:cxn ang="0">
                <a:pos x="314" y="1081"/>
              </a:cxn>
              <a:cxn ang="0">
                <a:pos x="377" y="1135"/>
              </a:cxn>
              <a:cxn ang="0">
                <a:pos x="527" y="1248"/>
              </a:cxn>
            </a:cxnLst>
            <a:rect l="0" t="0" r="r" b="b"/>
            <a:pathLst>
              <a:path w="1393" h="1249">
                <a:moveTo>
                  <a:pt x="527" y="1248"/>
                </a:moveTo>
                <a:lnTo>
                  <a:pt x="405" y="1173"/>
                </a:lnTo>
                <a:lnTo>
                  <a:pt x="365" y="1144"/>
                </a:lnTo>
                <a:lnTo>
                  <a:pt x="317" y="1105"/>
                </a:lnTo>
                <a:lnTo>
                  <a:pt x="282" y="1075"/>
                </a:lnTo>
                <a:lnTo>
                  <a:pt x="248" y="1040"/>
                </a:lnTo>
                <a:lnTo>
                  <a:pt x="215" y="1006"/>
                </a:lnTo>
                <a:lnTo>
                  <a:pt x="188" y="972"/>
                </a:lnTo>
                <a:lnTo>
                  <a:pt x="156" y="930"/>
                </a:lnTo>
                <a:lnTo>
                  <a:pt x="118" y="878"/>
                </a:lnTo>
                <a:lnTo>
                  <a:pt x="92" y="833"/>
                </a:lnTo>
                <a:lnTo>
                  <a:pt x="67" y="786"/>
                </a:lnTo>
                <a:lnTo>
                  <a:pt x="52" y="750"/>
                </a:lnTo>
                <a:lnTo>
                  <a:pt x="35" y="709"/>
                </a:lnTo>
                <a:lnTo>
                  <a:pt x="25" y="677"/>
                </a:lnTo>
                <a:lnTo>
                  <a:pt x="18" y="638"/>
                </a:lnTo>
                <a:lnTo>
                  <a:pt x="10" y="603"/>
                </a:lnTo>
                <a:lnTo>
                  <a:pt x="5" y="565"/>
                </a:lnTo>
                <a:lnTo>
                  <a:pt x="2" y="534"/>
                </a:lnTo>
                <a:lnTo>
                  <a:pt x="0" y="493"/>
                </a:lnTo>
                <a:lnTo>
                  <a:pt x="0" y="449"/>
                </a:lnTo>
                <a:lnTo>
                  <a:pt x="7" y="409"/>
                </a:lnTo>
                <a:lnTo>
                  <a:pt x="14" y="375"/>
                </a:lnTo>
                <a:lnTo>
                  <a:pt x="24" y="337"/>
                </a:lnTo>
                <a:lnTo>
                  <a:pt x="36" y="299"/>
                </a:lnTo>
                <a:lnTo>
                  <a:pt x="60" y="254"/>
                </a:lnTo>
                <a:lnTo>
                  <a:pt x="85" y="218"/>
                </a:lnTo>
                <a:lnTo>
                  <a:pt x="109" y="190"/>
                </a:lnTo>
                <a:lnTo>
                  <a:pt x="135" y="162"/>
                </a:lnTo>
                <a:lnTo>
                  <a:pt x="170" y="134"/>
                </a:lnTo>
                <a:lnTo>
                  <a:pt x="199" y="111"/>
                </a:lnTo>
                <a:lnTo>
                  <a:pt x="229" y="93"/>
                </a:lnTo>
                <a:lnTo>
                  <a:pt x="272" y="70"/>
                </a:lnTo>
                <a:lnTo>
                  <a:pt x="323" y="48"/>
                </a:lnTo>
                <a:lnTo>
                  <a:pt x="368" y="33"/>
                </a:lnTo>
                <a:lnTo>
                  <a:pt x="409" y="20"/>
                </a:lnTo>
                <a:lnTo>
                  <a:pt x="454" y="11"/>
                </a:lnTo>
                <a:lnTo>
                  <a:pt x="495" y="8"/>
                </a:lnTo>
                <a:lnTo>
                  <a:pt x="542" y="4"/>
                </a:lnTo>
                <a:lnTo>
                  <a:pt x="601" y="0"/>
                </a:lnTo>
                <a:lnTo>
                  <a:pt x="654" y="3"/>
                </a:lnTo>
                <a:lnTo>
                  <a:pt x="715" y="6"/>
                </a:lnTo>
                <a:lnTo>
                  <a:pt x="829" y="26"/>
                </a:lnTo>
                <a:lnTo>
                  <a:pt x="919" y="51"/>
                </a:lnTo>
                <a:lnTo>
                  <a:pt x="1011" y="84"/>
                </a:lnTo>
                <a:lnTo>
                  <a:pt x="1083" y="114"/>
                </a:lnTo>
                <a:lnTo>
                  <a:pt x="1172" y="159"/>
                </a:lnTo>
                <a:lnTo>
                  <a:pt x="1221" y="80"/>
                </a:lnTo>
                <a:lnTo>
                  <a:pt x="1392" y="428"/>
                </a:lnTo>
                <a:lnTo>
                  <a:pt x="988" y="447"/>
                </a:lnTo>
                <a:lnTo>
                  <a:pt x="1041" y="364"/>
                </a:lnTo>
                <a:lnTo>
                  <a:pt x="952" y="320"/>
                </a:lnTo>
                <a:lnTo>
                  <a:pt x="881" y="293"/>
                </a:lnTo>
                <a:lnTo>
                  <a:pt x="805" y="269"/>
                </a:lnTo>
                <a:lnTo>
                  <a:pt x="692" y="248"/>
                </a:lnTo>
                <a:lnTo>
                  <a:pt x="635" y="246"/>
                </a:lnTo>
                <a:lnTo>
                  <a:pt x="576" y="246"/>
                </a:lnTo>
                <a:lnTo>
                  <a:pt x="525" y="253"/>
                </a:lnTo>
                <a:lnTo>
                  <a:pt x="474" y="260"/>
                </a:lnTo>
                <a:lnTo>
                  <a:pt x="430" y="269"/>
                </a:lnTo>
                <a:lnTo>
                  <a:pt x="389" y="284"/>
                </a:lnTo>
                <a:lnTo>
                  <a:pt x="342" y="302"/>
                </a:lnTo>
                <a:lnTo>
                  <a:pt x="295" y="330"/>
                </a:lnTo>
                <a:lnTo>
                  <a:pt x="257" y="356"/>
                </a:lnTo>
                <a:lnTo>
                  <a:pt x="229" y="384"/>
                </a:lnTo>
                <a:lnTo>
                  <a:pt x="196" y="420"/>
                </a:lnTo>
                <a:lnTo>
                  <a:pt x="170" y="461"/>
                </a:lnTo>
                <a:lnTo>
                  <a:pt x="154" y="489"/>
                </a:lnTo>
                <a:lnTo>
                  <a:pt x="140" y="520"/>
                </a:lnTo>
                <a:lnTo>
                  <a:pt x="129" y="563"/>
                </a:lnTo>
                <a:lnTo>
                  <a:pt x="122" y="604"/>
                </a:lnTo>
                <a:lnTo>
                  <a:pt x="118" y="645"/>
                </a:lnTo>
                <a:lnTo>
                  <a:pt x="121" y="690"/>
                </a:lnTo>
                <a:lnTo>
                  <a:pt x="130" y="757"/>
                </a:lnTo>
                <a:lnTo>
                  <a:pt x="144" y="805"/>
                </a:lnTo>
                <a:lnTo>
                  <a:pt x="165" y="863"/>
                </a:lnTo>
                <a:lnTo>
                  <a:pt x="191" y="914"/>
                </a:lnTo>
                <a:lnTo>
                  <a:pt x="212" y="951"/>
                </a:lnTo>
                <a:lnTo>
                  <a:pt x="240" y="991"/>
                </a:lnTo>
                <a:lnTo>
                  <a:pt x="266" y="1026"/>
                </a:lnTo>
                <a:lnTo>
                  <a:pt x="289" y="1053"/>
                </a:lnTo>
                <a:lnTo>
                  <a:pt x="314" y="1081"/>
                </a:lnTo>
                <a:lnTo>
                  <a:pt x="346" y="1109"/>
                </a:lnTo>
                <a:lnTo>
                  <a:pt x="377" y="1135"/>
                </a:lnTo>
                <a:lnTo>
                  <a:pt x="418" y="1169"/>
                </a:lnTo>
                <a:lnTo>
                  <a:pt x="527" y="1248"/>
                </a:lnTo>
              </a:path>
            </a:pathLst>
          </a:custGeom>
          <a:solidFill>
            <a:srgbClr val="CED0CF"/>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lgn="ctr">
              <a:spcBef>
                <a:spcPct val="50000"/>
              </a:spcBef>
              <a:defRPr/>
            </a:pPr>
            <a:endParaRPr lang="en-US">
              <a:latin typeface="Arial" pitchFamily="34" charset="0"/>
            </a:endParaRPr>
          </a:p>
        </p:txBody>
      </p:sp>
      <p:sp>
        <p:nvSpPr>
          <p:cNvPr id="26631" name="Rectangle 6"/>
          <p:cNvSpPr>
            <a:spLocks noChangeArrowheads="1"/>
          </p:cNvSpPr>
          <p:nvPr/>
        </p:nvSpPr>
        <p:spPr bwMode="auto">
          <a:xfrm>
            <a:off x="1981200" y="2133600"/>
            <a:ext cx="18288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50000"/>
              </a:spcBef>
            </a:pPr>
            <a:r>
              <a:rPr lang="en-US" altLang="en-US" sz="2800"/>
              <a:t>As the sample size gets large enough… </a:t>
            </a:r>
          </a:p>
        </p:txBody>
      </p:sp>
      <p:sp>
        <p:nvSpPr>
          <p:cNvPr id="26632" name="Rectangle 7"/>
          <p:cNvSpPr>
            <a:spLocks noChangeArrowheads="1"/>
          </p:cNvSpPr>
          <p:nvPr/>
        </p:nvSpPr>
        <p:spPr bwMode="auto">
          <a:xfrm>
            <a:off x="7924800" y="1828800"/>
            <a:ext cx="2667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50000"/>
              </a:spcBef>
            </a:pPr>
            <a:r>
              <a:rPr lang="en-US" altLang="en-US" sz="2800" dirty="0"/>
              <a:t>the sampling distribution of the sample mean becomes almost normal regardless of shape of population</a:t>
            </a:r>
          </a:p>
        </p:txBody>
      </p:sp>
      <p:sp>
        <p:nvSpPr>
          <p:cNvPr id="26633" name="Line 8"/>
          <p:cNvSpPr>
            <a:spLocks noChangeShapeType="1"/>
          </p:cNvSpPr>
          <p:nvPr/>
        </p:nvSpPr>
        <p:spPr bwMode="auto">
          <a:xfrm>
            <a:off x="3429000" y="6324600"/>
            <a:ext cx="6477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aphicFrame>
        <p:nvGraphicFramePr>
          <p:cNvPr id="26634" name="Object 7"/>
          <p:cNvGraphicFramePr>
            <a:graphicFrameLocks noChangeAspect="1"/>
          </p:cNvGraphicFramePr>
          <p:nvPr/>
        </p:nvGraphicFramePr>
        <p:xfrm>
          <a:off x="9906001" y="6019800"/>
          <a:ext cx="415925" cy="533400"/>
        </p:xfrm>
        <a:graphic>
          <a:graphicData uri="http://schemas.openxmlformats.org/presentationml/2006/ole">
            <mc:AlternateContent xmlns:mc="http://schemas.openxmlformats.org/markup-compatibility/2006">
              <mc:Choice xmlns:v="urn:schemas-microsoft-com:vml" Requires="v">
                <p:oleObj name="Equation" r:id="rId4" imgW="4053600" imgH="5264640" progId="Equation.3">
                  <p:embed/>
                </p:oleObj>
              </mc:Choice>
              <mc:Fallback>
                <p:oleObj name="Equation" r:id="rId4" imgW="4053600" imgH="5264640" progId="Equation.3">
                  <p:embed/>
                  <p:pic>
                    <p:nvPicPr>
                      <p:cNvPr id="2663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1" y="6019800"/>
                        <a:ext cx="415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5525781"/>
      </p:ext>
    </p:extLst>
  </p:cSld>
  <p:clrMapOvr>
    <a:masterClrMapping/>
  </p:clrMapOvr>
</p:sld>
</file>

<file path=ppt/theme/theme1.xml><?xml version="1.0" encoding="utf-8"?>
<a:theme xmlns:a="http://schemas.openxmlformats.org/drawingml/2006/main" name="3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ppt template" id="{C1FF496A-F666-394F-9045-B5F032B12056}" vid="{462B8ABE-E096-AE47-83AB-22EEF33E0E93}"/>
    </a:ext>
  </a:extLst>
</a:theme>
</file>

<file path=ppt/theme/theme2.xml><?xml version="1.0" encoding="utf-8"?>
<a:theme xmlns:a="http://schemas.openxmlformats.org/drawingml/2006/main" name="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ppt template" id="{C1FF496A-F666-394F-9045-B5F032B12056}" vid="{8556DDA0-CFA8-254C-B22F-F3E428BB76F9}"/>
    </a:ext>
  </a:extLst>
</a:theme>
</file>

<file path=ppt/theme/theme3.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ppt template" id="{C1FF496A-F666-394F-9045-B5F032B12056}" vid="{43BC7B37-22C5-9A49-B7DA-7BB8F9F32986}"/>
    </a:ext>
  </a:extLst>
</a:theme>
</file>

<file path=ppt/theme/theme4.xml><?xml version="1.0" encoding="utf-8"?>
<a:theme xmlns:a="http://schemas.openxmlformats.org/drawingml/2006/main" name="4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ppt template" id="{C1FF496A-F666-394F-9045-B5F032B12056}" vid="{67AB2C61-FA46-1D44-8F80-11CBDCAB8ABC}"/>
    </a:ext>
  </a:extLst>
</a:theme>
</file>

<file path=ppt/theme/theme5.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ppt template" id="{C1FF496A-F666-394F-9045-B5F032B12056}" vid="{A53F46CE-AF55-B44D-954A-35DD6D126B55}"/>
    </a:ext>
  </a:extLst>
</a:theme>
</file>

<file path=ppt/theme/theme6.xml><?xml version="1.0" encoding="utf-8"?>
<a:theme xmlns:a="http://schemas.openxmlformats.org/drawingml/2006/main" name="5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ppt template" id="{C1FF496A-F666-394F-9045-B5F032B12056}" vid="{2982ED53-D7A8-C34F-BE0F-6AD3380172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3_ARU Brand</Template>
  <TotalTime>1538</TotalTime>
  <Words>2487</Words>
  <Application>Microsoft Office PowerPoint</Application>
  <PresentationFormat>Widescreen</PresentationFormat>
  <Paragraphs>310</Paragraphs>
  <Slides>53</Slides>
  <Notes>18</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2</vt:i4>
      </vt:variant>
      <vt:variant>
        <vt:lpstr>Slide Titles</vt:lpstr>
      </vt:variant>
      <vt:variant>
        <vt:i4>53</vt:i4>
      </vt:variant>
    </vt:vector>
  </HeadingPairs>
  <TitlesOfParts>
    <vt:vector size="71" baseType="lpstr">
      <vt:lpstr>Gulim</vt:lpstr>
      <vt:lpstr>Arial</vt:lpstr>
      <vt:lpstr>ARU Raisonne DemiBold</vt:lpstr>
      <vt:lpstr>Calibri</vt:lpstr>
      <vt:lpstr>Cambria Math</vt:lpstr>
      <vt:lpstr>Comic Sans MS</vt:lpstr>
      <vt:lpstr>Raleway</vt:lpstr>
      <vt:lpstr>Symbol</vt:lpstr>
      <vt:lpstr>Times New Roman</vt:lpstr>
      <vt:lpstr>Wingdings</vt:lpstr>
      <vt:lpstr>3_ARU Brand</vt:lpstr>
      <vt:lpstr>ARU Brand</vt:lpstr>
      <vt:lpstr>1_ARU Brand</vt:lpstr>
      <vt:lpstr>4_ARU Brand</vt:lpstr>
      <vt:lpstr>2_ARU Brand</vt:lpstr>
      <vt:lpstr>5_ARU Brand</vt:lpstr>
      <vt:lpstr>Equation</vt:lpstr>
      <vt:lpstr>VISIO</vt:lpstr>
      <vt:lpstr>MOD006671  Quantitative Methods for Banking and Finance</vt:lpstr>
      <vt:lpstr>Learning outcomes</vt:lpstr>
      <vt:lpstr>Population and sample</vt:lpstr>
      <vt:lpstr>PowerPoint Presentation</vt:lpstr>
      <vt:lpstr>Statistical inference</vt:lpstr>
      <vt:lpstr>The Sampling Distribution</vt:lpstr>
      <vt:lpstr> Standard Error of the Mean</vt:lpstr>
      <vt:lpstr>Sample Mean Sampling Distribution: If the Population is Normal</vt:lpstr>
      <vt:lpstr>Explained by: Central Limit Theorem</vt:lpstr>
      <vt:lpstr>Central Limit Theorem</vt:lpstr>
      <vt:lpstr>PowerPoint Presentation</vt:lpstr>
      <vt:lpstr>Hypothesis Testing</vt:lpstr>
      <vt:lpstr>Hypothesis Testing</vt:lpstr>
      <vt:lpstr>Types of Hypotheses</vt:lpstr>
      <vt:lpstr>The logic of hypothesis testing</vt:lpstr>
      <vt:lpstr>Two Types of Errors</vt:lpstr>
      <vt:lpstr>Hypothesis tests</vt:lpstr>
      <vt:lpstr>The Hypothesis Testing Concept</vt:lpstr>
      <vt:lpstr>The Hypothesis Testing Concept</vt:lpstr>
      <vt:lpstr>The Hypothesis Testing Concept</vt:lpstr>
      <vt:lpstr>Steps for hypothesis testing</vt:lpstr>
      <vt:lpstr>Defining Hypotheses</vt:lpstr>
      <vt:lpstr>Example of defining Hypotheses- two tailed</vt:lpstr>
      <vt:lpstr>Defining Hypotheses</vt:lpstr>
      <vt:lpstr>Example of defining Hypotheses- upper tail</vt:lpstr>
      <vt:lpstr>T Test</vt:lpstr>
      <vt:lpstr>Hypothesis Tests for Small Sample (n&lt;30)</vt:lpstr>
      <vt:lpstr>T-distribution</vt:lpstr>
      <vt:lpstr>Critical values are from the  t -distribution</vt:lpstr>
      <vt:lpstr>The Rejection Region</vt:lpstr>
      <vt:lpstr>One Sample t Test</vt:lpstr>
      <vt:lpstr>T- test statistic </vt:lpstr>
      <vt:lpstr>Example</vt:lpstr>
      <vt:lpstr>Let's do the Test</vt:lpstr>
      <vt:lpstr>Practice Question</vt:lpstr>
      <vt:lpstr>In SPSS</vt:lpstr>
      <vt:lpstr>Two sample t Test aka Independent Samples t Test </vt:lpstr>
      <vt:lpstr>T Statistics for Difference of Two Means</vt:lpstr>
      <vt:lpstr>The t Test- Difference of Means Test Example:</vt:lpstr>
      <vt:lpstr>PowerPoint Presentation</vt:lpstr>
      <vt:lpstr>Practice Question</vt:lpstr>
      <vt:lpstr>Interpreting p Value in SPSS</vt:lpstr>
      <vt:lpstr>What is a p-value?</vt:lpstr>
      <vt:lpstr>Hypothesis Testing Framework in SPSS</vt:lpstr>
      <vt:lpstr>Decision Rule</vt:lpstr>
      <vt:lpstr>Two-Tailed Test- when to use</vt:lpstr>
      <vt:lpstr>Two-Tailed Test Hypotheses</vt:lpstr>
      <vt:lpstr>Two-Tailed Interpretation</vt:lpstr>
      <vt:lpstr>One-Tailed Test – When to Use</vt:lpstr>
      <vt:lpstr>One-Tailed Hypotheses</vt:lpstr>
      <vt:lpstr>One-Tailed Interpretation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MOD005701  Quantitative Methods for Banking and Finance</dc:title>
  <dc:creator>Kang, Wei</dc:creator>
  <cp:lastModifiedBy>Andre Samuel</cp:lastModifiedBy>
  <cp:revision>52</cp:revision>
  <cp:lastPrinted>2020-09-26T09:24:17Z</cp:lastPrinted>
  <dcterms:created xsi:type="dcterms:W3CDTF">2021-01-27T13:04:06Z</dcterms:created>
  <dcterms:modified xsi:type="dcterms:W3CDTF">2026-01-31T05:21:58Z</dcterms:modified>
</cp:coreProperties>
</file>